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64" r:id="rId3"/>
    <p:sldId id="265" r:id="rId4"/>
    <p:sldId id="266" r:id="rId5"/>
    <p:sldId id="267" r:id="rId6"/>
    <p:sldId id="268" r:id="rId7"/>
    <p:sldId id="269" r:id="rId8"/>
    <p:sldId id="270" r:id="rId9"/>
    <p:sldId id="271" r:id="rId10"/>
  </p:sldIdLst>
  <p:sldSz cx="18288000" cy="10287000"/>
  <p:notesSz cx="6858000" cy="9144000"/>
  <p:embeddedFontLst>
    <p:embeddedFont>
      <p:font typeface="Adult Notepad" panose="020B0604020202020204" charset="-128"/>
      <p:regular r:id="rId11"/>
    </p:embeddedFont>
    <p:embeddedFont>
      <p:font typeface="Amaranth" panose="020B0604020202020204" charset="0"/>
      <p:regular r:id="rId12"/>
    </p:embeddedFont>
    <p:embeddedFont>
      <p:font typeface="Amaranth Bold" panose="020B0604020202020204" charset="0"/>
      <p:regular r:id="rId13"/>
    </p:embeddedFont>
    <p:embeddedFont>
      <p:font typeface="Jenthill" panose="020B0604020202020204" charset="0"/>
      <p:regular r:id="rId1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B1ED5C4-DF18-5F79-9ED7-36D98B65AC35}" v="1009" dt="2025-06-30T11:08:44.7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31" d="100"/>
          <a:sy n="31" d="100"/>
        </p:scale>
        <p:origin x="754" y="53"/>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1/5/2026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sv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1.svg"/></Relationships>
</file>

<file path=ppt/slides/_rels/slide9.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2F6F3"/>
        </a:solidFill>
        <a:effectLst/>
      </p:bgPr>
    </p:bg>
    <p:spTree>
      <p:nvGrpSpPr>
        <p:cNvPr id="1" name=""/>
        <p:cNvGrpSpPr/>
        <p:nvPr/>
      </p:nvGrpSpPr>
      <p:grpSpPr>
        <a:xfrm>
          <a:off x="0" y="0"/>
          <a:ext cx="0" cy="0"/>
          <a:chOff x="0" y="0"/>
          <a:chExt cx="0" cy="0"/>
        </a:xfrm>
      </p:grpSpPr>
      <p:sp>
        <p:nvSpPr>
          <p:cNvPr id="2" name="TextBox 2"/>
          <p:cNvSpPr txBox="1"/>
          <p:nvPr/>
        </p:nvSpPr>
        <p:spPr>
          <a:xfrm>
            <a:off x="2709973" y="1089651"/>
            <a:ext cx="11631423" cy="4345322"/>
          </a:xfrm>
          <a:prstGeom prst="rect">
            <a:avLst/>
          </a:prstGeom>
        </p:spPr>
        <p:txBody>
          <a:bodyPr lIns="0" tIns="0" rIns="0" bIns="0" rtlCol="0" anchor="t">
            <a:spAutoFit/>
          </a:bodyPr>
          <a:lstStyle/>
          <a:p>
            <a:pPr marL="0" lvl="0" indent="0" algn="ctr">
              <a:lnSpc>
                <a:spcPts val="17549"/>
              </a:lnSpc>
            </a:pPr>
            <a:r>
              <a:rPr lang="en-US" sz="11699" dirty="0">
                <a:solidFill>
                  <a:srgbClr val="654E4E"/>
                </a:solidFill>
                <a:latin typeface="Jenthill"/>
                <a:ea typeface="Jenthill"/>
                <a:cs typeface="Jenthill"/>
                <a:sym typeface="Jenthill"/>
              </a:rPr>
              <a:t>Welcome to Hawthorns Class!</a:t>
            </a:r>
          </a:p>
        </p:txBody>
      </p:sp>
      <p:sp>
        <p:nvSpPr>
          <p:cNvPr id="3" name="Freeform 3"/>
          <p:cNvSpPr/>
          <p:nvPr/>
        </p:nvSpPr>
        <p:spPr>
          <a:xfrm rot="-2545279">
            <a:off x="-1229939" y="2403740"/>
            <a:ext cx="7067575" cy="8889471"/>
          </a:xfrm>
          <a:custGeom>
            <a:avLst/>
            <a:gdLst/>
            <a:ahLst/>
            <a:cxnLst/>
            <a:rect l="l" t="t" r="r" b="b"/>
            <a:pathLst>
              <a:path w="7067575" h="8889471">
                <a:moveTo>
                  <a:pt x="0" y="0"/>
                </a:moveTo>
                <a:lnTo>
                  <a:pt x="7067575" y="0"/>
                </a:lnTo>
                <a:lnTo>
                  <a:pt x="7067575" y="8889471"/>
                </a:lnTo>
                <a:lnTo>
                  <a:pt x="0" y="8889471"/>
                </a:lnTo>
                <a:lnTo>
                  <a:pt x="0" y="0"/>
                </a:lnTo>
                <a:close/>
              </a:path>
            </a:pathLst>
          </a:custGeom>
          <a:blipFill>
            <a:blip r:embed="rId2"/>
            <a:stretch>
              <a:fillRect t="-2827" b="-2827"/>
            </a:stretch>
          </a:blipFill>
        </p:spPr>
        <p:txBody>
          <a:bodyPr/>
          <a:lstStyle/>
          <a:p>
            <a:endParaRPr lang="en-GB"/>
          </a:p>
        </p:txBody>
      </p:sp>
      <p:sp>
        <p:nvSpPr>
          <p:cNvPr id="4" name="Freeform 4"/>
          <p:cNvSpPr/>
          <p:nvPr/>
        </p:nvSpPr>
        <p:spPr>
          <a:xfrm rot="8930802">
            <a:off x="12572346" y="-1006211"/>
            <a:ext cx="7067575" cy="8889471"/>
          </a:xfrm>
          <a:custGeom>
            <a:avLst/>
            <a:gdLst/>
            <a:ahLst/>
            <a:cxnLst/>
            <a:rect l="l" t="t" r="r" b="b"/>
            <a:pathLst>
              <a:path w="7067575" h="8889471">
                <a:moveTo>
                  <a:pt x="0" y="0"/>
                </a:moveTo>
                <a:lnTo>
                  <a:pt x="7067575" y="0"/>
                </a:lnTo>
                <a:lnTo>
                  <a:pt x="7067575" y="8889471"/>
                </a:lnTo>
                <a:lnTo>
                  <a:pt x="0" y="8889471"/>
                </a:lnTo>
                <a:lnTo>
                  <a:pt x="0" y="0"/>
                </a:lnTo>
                <a:close/>
              </a:path>
            </a:pathLst>
          </a:custGeom>
          <a:blipFill>
            <a:blip r:embed="rId2"/>
            <a:stretch>
              <a:fillRect t="-2827" b="-2827"/>
            </a:stretch>
          </a:blipFill>
        </p:spPr>
        <p:txBody>
          <a:bodyPr/>
          <a:lstStyle/>
          <a:p>
            <a:endParaRPr lang="en-GB"/>
          </a:p>
        </p:txBody>
      </p:sp>
    </p:spTree>
  </p:cSld>
  <p:clrMapOvr>
    <a:masterClrMapping/>
  </p:clrMapOvr>
  <mc:AlternateContent xmlns:mc="http://schemas.openxmlformats.org/markup-compatibility/2006" xmlns:p14="http://schemas.microsoft.com/office/powerpoint/2010/main">
    <mc:Choice Requires="p14">
      <p:transition spd="slow" p14:dur="2000" advTm="13119"/>
    </mc:Choice>
    <mc:Fallback xmlns="">
      <p:transition spd="slow" advTm="1311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grpSp>
        <p:nvGrpSpPr>
          <p:cNvPr id="2" name="Group 2"/>
          <p:cNvGrpSpPr/>
          <p:nvPr/>
        </p:nvGrpSpPr>
        <p:grpSpPr>
          <a:xfrm>
            <a:off x="255816" y="370744"/>
            <a:ext cx="17601594" cy="9623559"/>
            <a:chOff x="0" y="0"/>
            <a:chExt cx="3532052" cy="1931127"/>
          </a:xfrm>
        </p:grpSpPr>
        <p:sp>
          <p:nvSpPr>
            <p:cNvPr id="3" name="Freeform 3"/>
            <p:cNvSpPr/>
            <p:nvPr/>
          </p:nvSpPr>
          <p:spPr>
            <a:xfrm>
              <a:off x="0" y="0"/>
              <a:ext cx="3532052" cy="1931127"/>
            </a:xfrm>
            <a:custGeom>
              <a:avLst/>
              <a:gdLst/>
              <a:ahLst/>
              <a:cxnLst/>
              <a:rect l="l" t="t" r="r" b="b"/>
              <a:pathLst>
                <a:path w="3532052" h="1931127">
                  <a:moveTo>
                    <a:pt x="22432" y="0"/>
                  </a:moveTo>
                  <a:lnTo>
                    <a:pt x="3509620" y="0"/>
                  </a:lnTo>
                  <a:cubicBezTo>
                    <a:pt x="3515569" y="0"/>
                    <a:pt x="3521275" y="2363"/>
                    <a:pt x="3525482" y="6570"/>
                  </a:cubicBezTo>
                  <a:cubicBezTo>
                    <a:pt x="3529688" y="10777"/>
                    <a:pt x="3532052" y="16483"/>
                    <a:pt x="3532052" y="22432"/>
                  </a:cubicBezTo>
                  <a:lnTo>
                    <a:pt x="3532052" y="1908695"/>
                  </a:lnTo>
                  <a:cubicBezTo>
                    <a:pt x="3532052" y="1921084"/>
                    <a:pt x="3522009" y="1931127"/>
                    <a:pt x="3509620" y="1931127"/>
                  </a:cubicBezTo>
                  <a:lnTo>
                    <a:pt x="22432" y="1931127"/>
                  </a:lnTo>
                  <a:cubicBezTo>
                    <a:pt x="10043" y="1931127"/>
                    <a:pt x="0" y="1921084"/>
                    <a:pt x="0" y="1908695"/>
                  </a:cubicBezTo>
                  <a:lnTo>
                    <a:pt x="0" y="22432"/>
                  </a:lnTo>
                  <a:cubicBezTo>
                    <a:pt x="0" y="10043"/>
                    <a:pt x="10043" y="0"/>
                    <a:pt x="22432" y="0"/>
                  </a:cubicBezTo>
                  <a:close/>
                </a:path>
              </a:pathLst>
            </a:custGeom>
            <a:solidFill>
              <a:srgbClr val="F2F6F3"/>
            </a:solidFill>
          </p:spPr>
          <p:txBody>
            <a:bodyPr/>
            <a:lstStyle/>
            <a:p>
              <a:endParaRPr lang="en-GB"/>
            </a:p>
          </p:txBody>
        </p:sp>
        <p:sp>
          <p:nvSpPr>
            <p:cNvPr id="4" name="TextBox 4"/>
            <p:cNvSpPr txBox="1"/>
            <p:nvPr/>
          </p:nvSpPr>
          <p:spPr>
            <a:xfrm>
              <a:off x="0" y="-38100"/>
              <a:ext cx="3532052" cy="1969227"/>
            </a:xfrm>
            <a:prstGeom prst="rect">
              <a:avLst/>
            </a:prstGeom>
          </p:spPr>
          <p:txBody>
            <a:bodyPr lIns="50800" tIns="50800" rIns="50800" bIns="50800" rtlCol="0" anchor="ctr"/>
            <a:lstStyle/>
            <a:p>
              <a:pPr algn="ctr">
                <a:lnSpc>
                  <a:spcPts val="2659"/>
                </a:lnSpc>
                <a:spcBef>
                  <a:spcPct val="0"/>
                </a:spcBef>
              </a:pPr>
              <a:endParaRPr/>
            </a:p>
          </p:txBody>
        </p:sp>
      </p:grpSp>
      <p:sp>
        <p:nvSpPr>
          <p:cNvPr id="5" name="Freeform 5"/>
          <p:cNvSpPr/>
          <p:nvPr/>
        </p:nvSpPr>
        <p:spPr>
          <a:xfrm rot="-7547603">
            <a:off x="14475453" y="-1146079"/>
            <a:ext cx="5247487" cy="4867044"/>
          </a:xfrm>
          <a:custGeom>
            <a:avLst/>
            <a:gdLst/>
            <a:ahLst/>
            <a:cxnLst/>
            <a:rect l="l" t="t" r="r" b="b"/>
            <a:pathLst>
              <a:path w="5247487" h="4867044">
                <a:moveTo>
                  <a:pt x="0" y="0"/>
                </a:moveTo>
                <a:lnTo>
                  <a:pt x="5247487" y="0"/>
                </a:lnTo>
                <a:lnTo>
                  <a:pt x="5247487" y="4867044"/>
                </a:lnTo>
                <a:lnTo>
                  <a:pt x="0" y="486704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TextBox 6"/>
          <p:cNvSpPr txBox="1"/>
          <p:nvPr/>
        </p:nvSpPr>
        <p:spPr>
          <a:xfrm>
            <a:off x="598421" y="1795579"/>
            <a:ext cx="16916385" cy="8914765"/>
          </a:xfrm>
          <a:prstGeom prst="rect">
            <a:avLst/>
          </a:prstGeom>
        </p:spPr>
        <p:txBody>
          <a:bodyPr lIns="0" tIns="0" rIns="0" bIns="0" rtlCol="0" anchor="t">
            <a:spAutoFit/>
          </a:bodyPr>
          <a:lstStyle/>
          <a:p>
            <a:pPr algn="ctr">
              <a:lnSpc>
                <a:spcPts val="2659"/>
              </a:lnSpc>
            </a:pPr>
            <a:r>
              <a:rPr lang="en-US" sz="1899">
                <a:solidFill>
                  <a:srgbClr val="000000"/>
                </a:solidFill>
                <a:latin typeface="Amaranth"/>
                <a:ea typeface="Amaranth"/>
                <a:cs typeface="Amaranth"/>
                <a:sym typeface="Amaranth"/>
              </a:rPr>
              <a:t>​</a:t>
            </a:r>
          </a:p>
          <a:p>
            <a:pPr marL="604515" lvl="1" indent="-302257" algn="ctr">
              <a:lnSpc>
                <a:spcPts val="3919"/>
              </a:lnSpc>
              <a:buFont typeface="Arial"/>
              <a:buChar char="•"/>
            </a:pPr>
            <a:r>
              <a:rPr lang="en-US" sz="2799">
                <a:solidFill>
                  <a:srgbClr val="000000"/>
                </a:solidFill>
                <a:latin typeface="Amaranth"/>
                <a:ea typeface="Amaranth"/>
                <a:cs typeface="Amaranth"/>
                <a:sym typeface="Amaranth"/>
              </a:rPr>
              <a:t>Burgundy sweatshirts, or cardigans with the Great Horwood School logo (compulsory) ​</a:t>
            </a:r>
          </a:p>
          <a:p>
            <a:pPr marL="604515" lvl="1" indent="-302257" algn="ctr">
              <a:lnSpc>
                <a:spcPts val="3919"/>
              </a:lnSpc>
              <a:buFont typeface="Arial"/>
              <a:buChar char="•"/>
            </a:pPr>
            <a:r>
              <a:rPr lang="en-US" sz="2799">
                <a:solidFill>
                  <a:srgbClr val="000000"/>
                </a:solidFill>
                <a:latin typeface="Amaranth"/>
                <a:ea typeface="Amaranth"/>
                <a:cs typeface="Amaranth"/>
                <a:sym typeface="Amaranth"/>
              </a:rPr>
              <a:t>Grey trousers or shorts ​</a:t>
            </a:r>
          </a:p>
          <a:p>
            <a:pPr marL="604515" lvl="1" indent="-302257" algn="ctr">
              <a:lnSpc>
                <a:spcPts val="3919"/>
              </a:lnSpc>
              <a:buFont typeface="Arial"/>
              <a:buChar char="•"/>
            </a:pPr>
            <a:r>
              <a:rPr lang="en-US" sz="2799">
                <a:solidFill>
                  <a:srgbClr val="000000"/>
                </a:solidFill>
                <a:latin typeface="Amaranth"/>
                <a:ea typeface="Amaranth"/>
                <a:cs typeface="Amaranth"/>
                <a:sym typeface="Amaranth"/>
              </a:rPr>
              <a:t>Grey skirt or pinafore dress ​</a:t>
            </a:r>
          </a:p>
          <a:p>
            <a:pPr marL="604515" lvl="1" indent="-302257" algn="ctr">
              <a:lnSpc>
                <a:spcPts val="3919"/>
              </a:lnSpc>
              <a:buFont typeface="Arial"/>
              <a:buChar char="•"/>
            </a:pPr>
            <a:r>
              <a:rPr lang="en-US" sz="2799">
                <a:solidFill>
                  <a:srgbClr val="000000"/>
                </a:solidFill>
                <a:latin typeface="Amaranth"/>
                <a:ea typeface="Amaranth"/>
                <a:cs typeface="Amaranth"/>
                <a:sym typeface="Amaranth"/>
              </a:rPr>
              <a:t>White shirt or blouse with collar or polo shirt (with or without logo) ​</a:t>
            </a:r>
          </a:p>
          <a:p>
            <a:pPr marL="604515" lvl="1" indent="-302257" algn="ctr">
              <a:lnSpc>
                <a:spcPts val="3919"/>
              </a:lnSpc>
              <a:buFont typeface="Arial"/>
              <a:buChar char="•"/>
            </a:pPr>
            <a:r>
              <a:rPr lang="en-US" sz="2799">
                <a:solidFill>
                  <a:srgbClr val="000000"/>
                </a:solidFill>
                <a:latin typeface="Amaranth"/>
                <a:ea typeface="Amaranth"/>
                <a:cs typeface="Amaranth"/>
                <a:sym typeface="Amaranth"/>
              </a:rPr>
              <a:t>Royal blue checked (Gingham) dresses can be worn in the summer</a:t>
            </a:r>
          </a:p>
          <a:p>
            <a:pPr marL="604515" lvl="1" indent="-302257" algn="ctr">
              <a:lnSpc>
                <a:spcPts val="3919"/>
              </a:lnSpc>
              <a:buFont typeface="Arial"/>
              <a:buChar char="•"/>
            </a:pPr>
            <a:r>
              <a:rPr lang="en-US" sz="2799">
                <a:solidFill>
                  <a:srgbClr val="000000"/>
                </a:solidFill>
                <a:latin typeface="Amaranth"/>
                <a:ea typeface="Amaranth"/>
                <a:cs typeface="Amaranth"/>
                <a:sym typeface="Amaranth"/>
              </a:rPr>
              <a:t> Matching plain white, grey or black socks </a:t>
            </a:r>
          </a:p>
          <a:p>
            <a:pPr marL="604515" lvl="1" indent="-302257" algn="ctr">
              <a:lnSpc>
                <a:spcPts val="3919"/>
              </a:lnSpc>
              <a:buFont typeface="Arial"/>
              <a:buChar char="•"/>
            </a:pPr>
            <a:r>
              <a:rPr lang="en-US" sz="2799">
                <a:solidFill>
                  <a:srgbClr val="000000"/>
                </a:solidFill>
                <a:latin typeface="Amaranth"/>
                <a:ea typeface="Amaranth"/>
                <a:cs typeface="Amaranth"/>
                <a:sym typeface="Amaranth"/>
              </a:rPr>
              <a:t>Plain grey tights ​</a:t>
            </a:r>
          </a:p>
          <a:p>
            <a:pPr marL="604515" lvl="1" indent="-302257" algn="ctr">
              <a:lnSpc>
                <a:spcPts val="3919"/>
              </a:lnSpc>
              <a:buFont typeface="Arial"/>
              <a:buChar char="•"/>
            </a:pPr>
            <a:r>
              <a:rPr lang="en-US" sz="2799">
                <a:solidFill>
                  <a:srgbClr val="000000"/>
                </a:solidFill>
                <a:latin typeface="Amaranth"/>
                <a:ea typeface="Amaranth"/>
                <a:cs typeface="Amaranth"/>
                <a:sym typeface="Amaranth"/>
              </a:rPr>
              <a:t>Black school shoes​</a:t>
            </a:r>
          </a:p>
          <a:p>
            <a:pPr marL="604515" lvl="1" indent="-302257" algn="ctr">
              <a:lnSpc>
                <a:spcPts val="3919"/>
              </a:lnSpc>
              <a:buFont typeface="Arial"/>
              <a:buChar char="•"/>
            </a:pPr>
            <a:r>
              <a:rPr lang="en-US" sz="2799">
                <a:solidFill>
                  <a:srgbClr val="000000"/>
                </a:solidFill>
                <a:latin typeface="Amaranth"/>
                <a:ea typeface="Amaranth"/>
                <a:cs typeface="Amaranth"/>
                <a:sym typeface="Amaranth"/>
              </a:rPr>
              <a:t>Hair to be tied back. Hair accessories should be plain navy or burgundy​</a:t>
            </a:r>
          </a:p>
          <a:p>
            <a:pPr marL="604515" lvl="1" indent="-302257" algn="ctr">
              <a:lnSpc>
                <a:spcPts val="3919"/>
              </a:lnSpc>
              <a:buFont typeface="Arial"/>
              <a:buChar char="•"/>
            </a:pPr>
            <a:r>
              <a:rPr lang="en-US" sz="2799">
                <a:solidFill>
                  <a:srgbClr val="000000"/>
                </a:solidFill>
                <a:latin typeface="Amaranth"/>
                <a:ea typeface="Amaranth"/>
                <a:cs typeface="Amaranth"/>
                <a:sym typeface="Amaranth"/>
              </a:rPr>
              <a:t>No nail varnish​</a:t>
            </a:r>
          </a:p>
          <a:p>
            <a:pPr algn="ctr">
              <a:lnSpc>
                <a:spcPts val="3919"/>
              </a:lnSpc>
            </a:pPr>
            <a:r>
              <a:rPr lang="en-US" sz="2799">
                <a:solidFill>
                  <a:srgbClr val="000000"/>
                </a:solidFill>
                <a:latin typeface="Amaranth"/>
                <a:ea typeface="Amaranth"/>
                <a:cs typeface="Amaranth"/>
                <a:sym typeface="Amaranth"/>
              </a:rPr>
              <a:t>A simple watch can be worn- no smart watches!​</a:t>
            </a:r>
          </a:p>
          <a:p>
            <a:pPr marL="604515" lvl="1" indent="-302257" algn="ctr">
              <a:lnSpc>
                <a:spcPts val="3919"/>
              </a:lnSpc>
              <a:buFont typeface="Arial"/>
              <a:buChar char="•"/>
            </a:pPr>
            <a:r>
              <a:rPr lang="en-US" sz="2799">
                <a:solidFill>
                  <a:srgbClr val="000000"/>
                </a:solidFill>
                <a:latin typeface="Amaranth"/>
                <a:ea typeface="Amaranth"/>
                <a:cs typeface="Amaranth"/>
                <a:sym typeface="Amaranth"/>
              </a:rPr>
              <a:t>Small stud earrings can be worn but these must be removed on school days.​</a:t>
            </a:r>
          </a:p>
          <a:p>
            <a:pPr marL="604515" lvl="1" indent="-302257" algn="ctr">
              <a:lnSpc>
                <a:spcPts val="3919"/>
              </a:lnSpc>
              <a:buFont typeface="Arial"/>
              <a:buChar char="•"/>
            </a:pPr>
            <a:r>
              <a:rPr lang="en-US" sz="2799">
                <a:solidFill>
                  <a:srgbClr val="000000"/>
                </a:solidFill>
                <a:latin typeface="Amaranth"/>
                <a:ea typeface="Amaranth"/>
                <a:cs typeface="Amaranth"/>
                <a:sym typeface="Amaranth"/>
              </a:rPr>
              <a:t>No friendship bracelets ​</a:t>
            </a:r>
          </a:p>
          <a:p>
            <a:pPr marL="604515" lvl="1" indent="-302257" algn="ctr">
              <a:lnSpc>
                <a:spcPts val="3919"/>
              </a:lnSpc>
              <a:buFont typeface="Arial"/>
              <a:buChar char="•"/>
            </a:pPr>
            <a:r>
              <a:rPr lang="en-US" sz="2799">
                <a:solidFill>
                  <a:srgbClr val="000000"/>
                </a:solidFill>
                <a:latin typeface="Amaranth"/>
                <a:ea typeface="Amaranth"/>
                <a:cs typeface="Amaranth"/>
                <a:sym typeface="Amaranth"/>
              </a:rPr>
              <a:t>Plain black trainers will be required in school every day to change into at break and lunchtimes and for PE or other outdoor lessons specified by the class teacher.​</a:t>
            </a:r>
          </a:p>
          <a:p>
            <a:pPr algn="ctr">
              <a:lnSpc>
                <a:spcPts val="3919"/>
              </a:lnSpc>
            </a:pPr>
            <a:endParaRPr lang="en-US" sz="2799">
              <a:solidFill>
                <a:srgbClr val="000000"/>
              </a:solidFill>
              <a:latin typeface="Amaranth"/>
              <a:ea typeface="Amaranth"/>
              <a:cs typeface="Amaranth"/>
              <a:sym typeface="Amaranth"/>
            </a:endParaRPr>
          </a:p>
          <a:p>
            <a:pPr algn="ctr">
              <a:lnSpc>
                <a:spcPts val="2659"/>
              </a:lnSpc>
            </a:pPr>
            <a:r>
              <a:rPr lang="en-US" sz="1899">
                <a:solidFill>
                  <a:srgbClr val="000000"/>
                </a:solidFill>
                <a:latin typeface="Amaranth"/>
                <a:ea typeface="Amaranth"/>
                <a:cs typeface="Amaranth"/>
                <a:sym typeface="Amaranth"/>
              </a:rPr>
              <a:t>​</a:t>
            </a:r>
          </a:p>
          <a:p>
            <a:pPr algn="ctr">
              <a:lnSpc>
                <a:spcPts val="2659"/>
              </a:lnSpc>
              <a:spcBef>
                <a:spcPct val="0"/>
              </a:spcBef>
            </a:pPr>
            <a:endParaRPr lang="en-US" sz="1899">
              <a:solidFill>
                <a:srgbClr val="000000"/>
              </a:solidFill>
              <a:latin typeface="Amaranth"/>
              <a:ea typeface="Amaranth"/>
              <a:cs typeface="Amaranth"/>
              <a:sym typeface="Amaranth"/>
            </a:endParaRPr>
          </a:p>
        </p:txBody>
      </p:sp>
      <p:sp>
        <p:nvSpPr>
          <p:cNvPr id="7" name="TextBox 7"/>
          <p:cNvSpPr txBox="1"/>
          <p:nvPr/>
        </p:nvSpPr>
        <p:spPr>
          <a:xfrm>
            <a:off x="5577600" y="309679"/>
            <a:ext cx="7132800" cy="1524000"/>
          </a:xfrm>
          <a:prstGeom prst="rect">
            <a:avLst/>
          </a:prstGeom>
        </p:spPr>
        <p:txBody>
          <a:bodyPr lIns="0" tIns="0" rIns="0" bIns="0" rtlCol="0" anchor="t">
            <a:spAutoFit/>
          </a:bodyPr>
          <a:lstStyle/>
          <a:p>
            <a:pPr marL="0" lvl="0" indent="0" algn="ctr">
              <a:lnSpc>
                <a:spcPts val="10679"/>
              </a:lnSpc>
              <a:spcBef>
                <a:spcPct val="0"/>
              </a:spcBef>
            </a:pPr>
            <a:r>
              <a:rPr lang="en-US" sz="8899">
                <a:solidFill>
                  <a:srgbClr val="654E4E"/>
                </a:solidFill>
                <a:latin typeface="Adult Notepad"/>
                <a:ea typeface="Adult Notepad"/>
                <a:cs typeface="Adult Notepad"/>
                <a:sym typeface="Adult Notepad"/>
              </a:rPr>
              <a:t>School Uniform</a:t>
            </a:r>
          </a:p>
        </p:txBody>
      </p:sp>
    </p:spTree>
  </p:cSld>
  <p:clrMapOvr>
    <a:masterClrMapping/>
  </p:clrMapOvr>
  <mc:AlternateContent xmlns:mc="http://schemas.openxmlformats.org/markup-compatibility/2006" xmlns:p14="http://schemas.microsoft.com/office/powerpoint/2010/main">
    <mc:Choice Requires="p14">
      <p:transition spd="slow" p14:dur="2000" advTm="31036"/>
    </mc:Choice>
    <mc:Fallback xmlns="">
      <p:transition spd="slow" advTm="3103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sp>
        <p:nvSpPr>
          <p:cNvPr id="2" name="Freeform 2"/>
          <p:cNvSpPr/>
          <p:nvPr/>
        </p:nvSpPr>
        <p:spPr>
          <a:xfrm flipH="1" flipV="1">
            <a:off x="13298696" y="5293917"/>
            <a:ext cx="5285750" cy="5527582"/>
          </a:xfrm>
          <a:custGeom>
            <a:avLst/>
            <a:gdLst/>
            <a:ahLst/>
            <a:cxnLst/>
            <a:rect l="l" t="t" r="r" b="b"/>
            <a:pathLst>
              <a:path w="5285750" h="5527582">
                <a:moveTo>
                  <a:pt x="5285750" y="5527582"/>
                </a:moveTo>
                <a:lnTo>
                  <a:pt x="0" y="5527582"/>
                </a:lnTo>
                <a:lnTo>
                  <a:pt x="0" y="0"/>
                </a:lnTo>
                <a:lnTo>
                  <a:pt x="5285750" y="0"/>
                </a:lnTo>
                <a:lnTo>
                  <a:pt x="5285750" y="5527582"/>
                </a:lnTo>
                <a:close/>
              </a:path>
            </a:pathLst>
          </a:custGeom>
          <a:blipFill>
            <a:blip r:embed="rId2"/>
            <a:stretch>
              <a:fillRect/>
            </a:stretch>
          </a:blipFill>
        </p:spPr>
        <p:txBody>
          <a:bodyPr/>
          <a:lstStyle/>
          <a:p>
            <a:endParaRPr lang="en-GB"/>
          </a:p>
        </p:txBody>
      </p:sp>
      <p:sp>
        <p:nvSpPr>
          <p:cNvPr id="3" name="TextBox 3"/>
          <p:cNvSpPr txBox="1"/>
          <p:nvPr/>
        </p:nvSpPr>
        <p:spPr>
          <a:xfrm>
            <a:off x="11943028" y="4191311"/>
            <a:ext cx="6116625" cy="1353537"/>
          </a:xfrm>
          <a:prstGeom prst="rect">
            <a:avLst/>
          </a:prstGeom>
        </p:spPr>
        <p:txBody>
          <a:bodyPr lIns="0" tIns="0" rIns="0" bIns="0" rtlCol="0" anchor="t">
            <a:spAutoFit/>
          </a:bodyPr>
          <a:lstStyle/>
          <a:p>
            <a:pPr marL="0" lvl="0" indent="0" algn="ctr">
              <a:lnSpc>
                <a:spcPts val="3620"/>
              </a:lnSpc>
              <a:spcBef>
                <a:spcPct val="0"/>
              </a:spcBef>
            </a:pPr>
            <a:r>
              <a:rPr lang="en-US" sz="2586">
                <a:solidFill>
                  <a:srgbClr val="654E4E"/>
                </a:solidFill>
                <a:latin typeface="Amaranth Bold"/>
                <a:ea typeface="Amaranth Bold"/>
                <a:cs typeface="Amaranth Bold"/>
                <a:sym typeface="Amaranth Bold"/>
              </a:rPr>
              <a:t>All personal items must be clearly labelled. Please ensure this is checked regularly!</a:t>
            </a:r>
          </a:p>
        </p:txBody>
      </p:sp>
      <p:sp>
        <p:nvSpPr>
          <p:cNvPr id="4" name="TextBox 4"/>
          <p:cNvSpPr txBox="1"/>
          <p:nvPr/>
        </p:nvSpPr>
        <p:spPr>
          <a:xfrm>
            <a:off x="564435" y="415821"/>
            <a:ext cx="13114426" cy="9552871"/>
          </a:xfrm>
          <a:prstGeom prst="rect">
            <a:avLst/>
          </a:prstGeom>
        </p:spPr>
        <p:txBody>
          <a:bodyPr lIns="0" tIns="0" rIns="0" bIns="0" rtlCol="0" anchor="t">
            <a:spAutoFit/>
          </a:bodyPr>
          <a:lstStyle/>
          <a:p>
            <a:pPr algn="ctr">
              <a:lnSpc>
                <a:spcPts val="3538"/>
              </a:lnSpc>
            </a:pPr>
            <a:r>
              <a:rPr lang="en-US" sz="2527">
                <a:solidFill>
                  <a:srgbClr val="654E4E"/>
                </a:solidFill>
                <a:latin typeface="Amaranth"/>
                <a:ea typeface="Amaranth"/>
                <a:cs typeface="Amaranth"/>
                <a:sym typeface="Amaranth"/>
              </a:rPr>
              <a:t>In KS2 children are required to bring in their own resources. These need to be a in small and simple pencil case which will be on their tables throughout the day. ​</a:t>
            </a:r>
          </a:p>
          <a:p>
            <a:pPr algn="ctr">
              <a:lnSpc>
                <a:spcPts val="3538"/>
              </a:lnSpc>
            </a:pPr>
            <a:r>
              <a:rPr lang="en-US" sz="2527">
                <a:solidFill>
                  <a:srgbClr val="654E4E"/>
                </a:solidFill>
                <a:latin typeface="Amaranth"/>
                <a:ea typeface="Amaranth"/>
                <a:cs typeface="Amaranth"/>
                <a:sym typeface="Amaranth"/>
              </a:rPr>
              <a:t>​</a:t>
            </a:r>
          </a:p>
          <a:p>
            <a:pPr marL="545737" lvl="1" indent="-272869" algn="ctr">
              <a:lnSpc>
                <a:spcPts val="3538"/>
              </a:lnSpc>
              <a:buFont typeface="Arial"/>
              <a:buChar char="•"/>
            </a:pPr>
            <a:r>
              <a:rPr lang="en-US" sz="2527">
                <a:solidFill>
                  <a:srgbClr val="654E4E"/>
                </a:solidFill>
                <a:latin typeface="Amaranth"/>
                <a:ea typeface="Amaranth"/>
                <a:cs typeface="Amaranth"/>
                <a:sym typeface="Amaranth"/>
              </a:rPr>
              <a:t>Black handwriting or roller ball pen (</a:t>
            </a:r>
            <a:r>
              <a:rPr lang="en-US" sz="2527">
                <a:solidFill>
                  <a:srgbClr val="654E4E"/>
                </a:solidFill>
                <a:latin typeface="Amaranth Bold"/>
                <a:ea typeface="Amaranth Bold"/>
                <a:cs typeface="Amaranth Bold"/>
                <a:sym typeface="Amaranth Bold"/>
              </a:rPr>
              <a:t>not a biro</a:t>
            </a:r>
            <a:r>
              <a:rPr lang="en-US" sz="2527">
                <a:solidFill>
                  <a:srgbClr val="654E4E"/>
                </a:solidFill>
                <a:latin typeface="Amaranth"/>
                <a:ea typeface="Amaranth"/>
                <a:cs typeface="Amaranth"/>
                <a:sym typeface="Amaranth"/>
              </a:rPr>
              <a:t>)​</a:t>
            </a:r>
          </a:p>
          <a:p>
            <a:pPr marL="545737" lvl="1" indent="-272869" algn="ctr">
              <a:lnSpc>
                <a:spcPts val="3538"/>
              </a:lnSpc>
              <a:buFont typeface="Arial"/>
              <a:buChar char="•"/>
            </a:pPr>
            <a:r>
              <a:rPr lang="en-US" sz="2527">
                <a:solidFill>
                  <a:srgbClr val="654E4E"/>
                </a:solidFill>
                <a:latin typeface="Amaranth"/>
                <a:ea typeface="Amaranth"/>
                <a:cs typeface="Amaranth"/>
                <a:sym typeface="Amaranth"/>
              </a:rPr>
              <a:t>Blue handwriting pen (for editing)​</a:t>
            </a:r>
          </a:p>
          <a:p>
            <a:pPr marL="545737" lvl="1" indent="-272869" algn="ctr">
              <a:lnSpc>
                <a:spcPts val="3538"/>
              </a:lnSpc>
              <a:buFont typeface="Arial"/>
              <a:buChar char="•"/>
            </a:pPr>
            <a:r>
              <a:rPr lang="en-US" sz="2527">
                <a:solidFill>
                  <a:srgbClr val="654E4E"/>
                </a:solidFill>
                <a:latin typeface="Amaranth"/>
                <a:ea typeface="Amaranth"/>
                <a:cs typeface="Amaranth"/>
                <a:sym typeface="Amaranth"/>
              </a:rPr>
              <a:t>Coloured pens for SPaG (these need to be different to your handwriting pens but not highlighters or whiteboard pens!) </a:t>
            </a:r>
          </a:p>
          <a:p>
            <a:pPr marL="545737" lvl="1" indent="-272869" algn="ctr">
              <a:lnSpc>
                <a:spcPts val="3538"/>
              </a:lnSpc>
              <a:buFont typeface="Arial"/>
              <a:buChar char="•"/>
            </a:pPr>
            <a:r>
              <a:rPr lang="en-US" sz="2527">
                <a:solidFill>
                  <a:srgbClr val="654E4E"/>
                </a:solidFill>
                <a:latin typeface="Amaranth"/>
                <a:ea typeface="Amaranth"/>
                <a:cs typeface="Amaranth"/>
                <a:sym typeface="Amaranth"/>
              </a:rPr>
              <a:t>Pencils, sharpener and rubber​</a:t>
            </a:r>
          </a:p>
          <a:p>
            <a:pPr marL="545737" lvl="1" indent="-272869" algn="ctr">
              <a:lnSpc>
                <a:spcPts val="3538"/>
              </a:lnSpc>
              <a:buFont typeface="Arial"/>
              <a:buChar char="•"/>
            </a:pPr>
            <a:r>
              <a:rPr lang="en-US" sz="2527">
                <a:solidFill>
                  <a:srgbClr val="654E4E"/>
                </a:solidFill>
                <a:latin typeface="Amaranth"/>
                <a:ea typeface="Amaranth"/>
                <a:cs typeface="Amaranth"/>
                <a:sym typeface="Amaranth"/>
              </a:rPr>
              <a:t>Ruler with millimetres​</a:t>
            </a:r>
          </a:p>
          <a:p>
            <a:pPr marL="545737" lvl="1" indent="-272869" algn="ctr">
              <a:lnSpc>
                <a:spcPts val="3538"/>
              </a:lnSpc>
              <a:buFont typeface="Arial"/>
              <a:buChar char="•"/>
            </a:pPr>
            <a:r>
              <a:rPr lang="en-US" sz="2527">
                <a:solidFill>
                  <a:srgbClr val="654E4E"/>
                </a:solidFill>
                <a:latin typeface="Amaranth"/>
                <a:ea typeface="Amaranth"/>
                <a:cs typeface="Amaranth"/>
                <a:sym typeface="Amaranth"/>
              </a:rPr>
              <a:t>Scissors​</a:t>
            </a:r>
          </a:p>
          <a:p>
            <a:pPr marL="545737" lvl="1" indent="-272869" algn="ctr">
              <a:lnSpc>
                <a:spcPts val="3538"/>
              </a:lnSpc>
              <a:buFont typeface="Arial"/>
              <a:buChar char="•"/>
            </a:pPr>
            <a:r>
              <a:rPr lang="en-US" sz="2527">
                <a:solidFill>
                  <a:srgbClr val="654E4E"/>
                </a:solidFill>
                <a:latin typeface="Amaranth"/>
                <a:ea typeface="Amaranth"/>
                <a:cs typeface="Amaranth"/>
                <a:sym typeface="Amaranth"/>
              </a:rPr>
              <a:t>Coloured pencils​</a:t>
            </a:r>
          </a:p>
          <a:p>
            <a:pPr marL="545737" lvl="1" indent="-272869" algn="ctr">
              <a:lnSpc>
                <a:spcPts val="3538"/>
              </a:lnSpc>
              <a:buFont typeface="Arial"/>
              <a:buChar char="•"/>
            </a:pPr>
            <a:r>
              <a:rPr lang="en-US" sz="2527">
                <a:solidFill>
                  <a:srgbClr val="654E4E"/>
                </a:solidFill>
                <a:latin typeface="Amaranth"/>
                <a:ea typeface="Amaranth"/>
                <a:cs typeface="Amaranth"/>
                <a:sym typeface="Amaranth"/>
              </a:rPr>
              <a:t>Glue stick​</a:t>
            </a:r>
          </a:p>
          <a:p>
            <a:pPr marL="545737" lvl="1" indent="-272869" algn="ctr">
              <a:lnSpc>
                <a:spcPts val="3538"/>
              </a:lnSpc>
              <a:buFont typeface="Arial"/>
              <a:buChar char="•"/>
            </a:pPr>
            <a:r>
              <a:rPr lang="en-US" sz="2527">
                <a:solidFill>
                  <a:srgbClr val="654E4E"/>
                </a:solidFill>
                <a:latin typeface="Amaranth"/>
                <a:ea typeface="Amaranth"/>
                <a:cs typeface="Amaranth"/>
                <a:sym typeface="Amaranth"/>
              </a:rPr>
              <a:t>Whiteboard pen (at least one!)​</a:t>
            </a:r>
          </a:p>
          <a:p>
            <a:pPr marL="545737" lvl="1" indent="-272869" algn="ctr">
              <a:lnSpc>
                <a:spcPts val="3538"/>
              </a:lnSpc>
              <a:buFont typeface="Arial"/>
              <a:buChar char="•"/>
            </a:pPr>
            <a:r>
              <a:rPr lang="en-US" sz="2527">
                <a:solidFill>
                  <a:srgbClr val="654E4E"/>
                </a:solidFill>
                <a:latin typeface="Amaranth"/>
                <a:ea typeface="Amaranth"/>
                <a:cs typeface="Amaranth"/>
                <a:sym typeface="Amaranth"/>
              </a:rPr>
              <a:t>Small and simple pencil Case​</a:t>
            </a:r>
          </a:p>
          <a:p>
            <a:pPr marL="545737" lvl="1" indent="-272869" algn="ctr">
              <a:lnSpc>
                <a:spcPts val="3538"/>
              </a:lnSpc>
              <a:buFont typeface="Arial"/>
              <a:buChar char="•"/>
            </a:pPr>
            <a:r>
              <a:rPr lang="en-US" sz="2527">
                <a:solidFill>
                  <a:srgbClr val="654E4E"/>
                </a:solidFill>
                <a:latin typeface="Amaranth"/>
                <a:ea typeface="Amaranth"/>
                <a:cs typeface="Amaranth"/>
                <a:sym typeface="Amaranth"/>
              </a:rPr>
              <a:t>Reading record ​</a:t>
            </a:r>
          </a:p>
          <a:p>
            <a:pPr algn="ctr">
              <a:lnSpc>
                <a:spcPts val="3538"/>
              </a:lnSpc>
            </a:pPr>
            <a:r>
              <a:rPr lang="en-US" sz="2527">
                <a:solidFill>
                  <a:srgbClr val="654E4E"/>
                </a:solidFill>
                <a:latin typeface="Amaranth"/>
                <a:ea typeface="Amaranth"/>
                <a:cs typeface="Amaranth"/>
                <a:sym typeface="Amaranth"/>
              </a:rPr>
              <a:t> ​</a:t>
            </a:r>
          </a:p>
          <a:p>
            <a:pPr algn="ctr">
              <a:lnSpc>
                <a:spcPts val="3538"/>
              </a:lnSpc>
            </a:pPr>
            <a:r>
              <a:rPr lang="en-US" sz="2527">
                <a:solidFill>
                  <a:srgbClr val="654E4E"/>
                </a:solidFill>
                <a:latin typeface="Amaranth"/>
                <a:ea typeface="Amaranth"/>
                <a:cs typeface="Amaranth"/>
                <a:sym typeface="Amaranth"/>
              </a:rPr>
              <a:t>As Key Stage Two children, you must be responsible for your own belongings and learning. If you have run out of something in your pencil case then make sure you let someone at home know so that they can sort this for you! Please remember, handwriting pens are available to purchase from the office for 50p.</a:t>
            </a:r>
          </a:p>
          <a:p>
            <a:pPr marL="0" lvl="0" indent="0" algn="ctr">
              <a:lnSpc>
                <a:spcPts val="4938"/>
              </a:lnSpc>
              <a:spcBef>
                <a:spcPct val="0"/>
              </a:spcBef>
            </a:pPr>
            <a:endParaRPr lang="en-US" sz="2527">
              <a:solidFill>
                <a:srgbClr val="654E4E"/>
              </a:solidFill>
              <a:latin typeface="Amaranth"/>
              <a:ea typeface="Amaranth"/>
              <a:cs typeface="Amaranth"/>
              <a:sym typeface="Amaranth"/>
            </a:endParaRPr>
          </a:p>
        </p:txBody>
      </p:sp>
    </p:spTree>
  </p:cSld>
  <p:clrMapOvr>
    <a:masterClrMapping/>
  </p:clrMapOvr>
  <mc:AlternateContent xmlns:mc="http://schemas.openxmlformats.org/markup-compatibility/2006" xmlns:p14="http://schemas.microsoft.com/office/powerpoint/2010/main">
    <mc:Choice Requires="p14">
      <p:transition spd="slow" p14:dur="2000" advTm="34344"/>
    </mc:Choice>
    <mc:Fallback xmlns="">
      <p:transition spd="slow" advTm="3434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grpSp>
        <p:nvGrpSpPr>
          <p:cNvPr id="2" name="Group 2"/>
          <p:cNvGrpSpPr/>
          <p:nvPr/>
        </p:nvGrpSpPr>
        <p:grpSpPr>
          <a:xfrm>
            <a:off x="643282" y="361457"/>
            <a:ext cx="17139383" cy="9564086"/>
            <a:chOff x="0" y="0"/>
            <a:chExt cx="3379955" cy="1886076"/>
          </a:xfrm>
        </p:grpSpPr>
        <p:sp>
          <p:nvSpPr>
            <p:cNvPr id="3" name="Freeform 3"/>
            <p:cNvSpPr/>
            <p:nvPr/>
          </p:nvSpPr>
          <p:spPr>
            <a:xfrm>
              <a:off x="0" y="0"/>
              <a:ext cx="3379955" cy="1886076"/>
            </a:xfrm>
            <a:custGeom>
              <a:avLst/>
              <a:gdLst/>
              <a:ahLst/>
              <a:cxnLst/>
              <a:rect l="l" t="t" r="r" b="b"/>
              <a:pathLst>
                <a:path w="3379955" h="1886076">
                  <a:moveTo>
                    <a:pt x="23037" y="0"/>
                  </a:moveTo>
                  <a:lnTo>
                    <a:pt x="3356918" y="0"/>
                  </a:lnTo>
                  <a:cubicBezTo>
                    <a:pt x="3363027" y="0"/>
                    <a:pt x="3368887" y="2427"/>
                    <a:pt x="3373207" y="6747"/>
                  </a:cubicBezTo>
                  <a:cubicBezTo>
                    <a:pt x="3377528" y="11068"/>
                    <a:pt x="3379955" y="16927"/>
                    <a:pt x="3379955" y="23037"/>
                  </a:cubicBezTo>
                  <a:lnTo>
                    <a:pt x="3379955" y="1863039"/>
                  </a:lnTo>
                  <a:cubicBezTo>
                    <a:pt x="3379955" y="1869149"/>
                    <a:pt x="3377528" y="1875008"/>
                    <a:pt x="3373207" y="1879329"/>
                  </a:cubicBezTo>
                  <a:cubicBezTo>
                    <a:pt x="3368887" y="1883649"/>
                    <a:pt x="3363027" y="1886076"/>
                    <a:pt x="3356918" y="1886076"/>
                  </a:cubicBezTo>
                  <a:lnTo>
                    <a:pt x="23037" y="1886076"/>
                  </a:lnTo>
                  <a:cubicBezTo>
                    <a:pt x="16927" y="1886076"/>
                    <a:pt x="11068" y="1883649"/>
                    <a:pt x="6747" y="1879329"/>
                  </a:cubicBezTo>
                  <a:cubicBezTo>
                    <a:pt x="2427" y="1875008"/>
                    <a:pt x="0" y="1869149"/>
                    <a:pt x="0" y="1863039"/>
                  </a:cubicBezTo>
                  <a:lnTo>
                    <a:pt x="0" y="23037"/>
                  </a:lnTo>
                  <a:cubicBezTo>
                    <a:pt x="0" y="16927"/>
                    <a:pt x="2427" y="11068"/>
                    <a:pt x="6747" y="6747"/>
                  </a:cubicBezTo>
                  <a:cubicBezTo>
                    <a:pt x="11068" y="2427"/>
                    <a:pt x="16927" y="0"/>
                    <a:pt x="23037" y="0"/>
                  </a:cubicBezTo>
                  <a:close/>
                </a:path>
              </a:pathLst>
            </a:custGeom>
            <a:solidFill>
              <a:srgbClr val="F2F6F3"/>
            </a:solidFill>
          </p:spPr>
          <p:txBody>
            <a:bodyPr/>
            <a:lstStyle/>
            <a:p>
              <a:endParaRPr lang="en-GB"/>
            </a:p>
          </p:txBody>
        </p:sp>
        <p:sp>
          <p:nvSpPr>
            <p:cNvPr id="4" name="TextBox 4"/>
            <p:cNvSpPr txBox="1"/>
            <p:nvPr/>
          </p:nvSpPr>
          <p:spPr>
            <a:xfrm>
              <a:off x="0" y="-38100"/>
              <a:ext cx="3379955" cy="1924176"/>
            </a:xfrm>
            <a:prstGeom prst="rect">
              <a:avLst/>
            </a:prstGeom>
          </p:spPr>
          <p:txBody>
            <a:bodyPr lIns="50800" tIns="50800" rIns="50800" bIns="50800" rtlCol="0" anchor="ctr"/>
            <a:lstStyle/>
            <a:p>
              <a:pPr algn="ctr">
                <a:lnSpc>
                  <a:spcPts val="2659"/>
                </a:lnSpc>
                <a:spcBef>
                  <a:spcPct val="0"/>
                </a:spcBef>
              </a:pPr>
              <a:endParaRPr/>
            </a:p>
          </p:txBody>
        </p:sp>
      </p:grpSp>
      <p:sp>
        <p:nvSpPr>
          <p:cNvPr id="5" name="Freeform 5"/>
          <p:cNvSpPr/>
          <p:nvPr/>
        </p:nvSpPr>
        <p:spPr>
          <a:xfrm>
            <a:off x="11735855" y="4505012"/>
            <a:ext cx="3929634" cy="4114800"/>
          </a:xfrm>
          <a:custGeom>
            <a:avLst/>
            <a:gdLst/>
            <a:ahLst/>
            <a:cxnLst/>
            <a:rect l="l" t="t" r="r" b="b"/>
            <a:pathLst>
              <a:path w="3929634" h="4114800">
                <a:moveTo>
                  <a:pt x="0" y="0"/>
                </a:moveTo>
                <a:lnTo>
                  <a:pt x="3929634" y="0"/>
                </a:lnTo>
                <a:lnTo>
                  <a:pt x="3929634"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TextBox 6"/>
          <p:cNvSpPr txBox="1"/>
          <p:nvPr/>
        </p:nvSpPr>
        <p:spPr>
          <a:xfrm>
            <a:off x="1546004" y="630243"/>
            <a:ext cx="7666969" cy="10869860"/>
          </a:xfrm>
          <a:prstGeom prst="rect">
            <a:avLst/>
          </a:prstGeom>
        </p:spPr>
        <p:txBody>
          <a:bodyPr lIns="0" tIns="0" rIns="0" bIns="0" rtlCol="0" anchor="t">
            <a:spAutoFit/>
          </a:bodyPr>
          <a:lstStyle/>
          <a:p>
            <a:pPr algn="ctr">
              <a:lnSpc>
                <a:spcPts val="6093"/>
              </a:lnSpc>
            </a:pPr>
            <a:r>
              <a:rPr lang="en-US" sz="4352">
                <a:solidFill>
                  <a:srgbClr val="654E4E"/>
                </a:solidFill>
                <a:latin typeface="Adult Notepad"/>
                <a:ea typeface="Adult Notepad"/>
                <a:cs typeface="Adult Notepad"/>
                <a:sym typeface="Adult Notepad"/>
              </a:rPr>
              <a:t>PE and PE Kit</a:t>
            </a:r>
          </a:p>
          <a:p>
            <a:pPr algn="ctr">
              <a:lnSpc>
                <a:spcPts val="3573"/>
              </a:lnSpc>
            </a:pPr>
            <a:r>
              <a:rPr lang="en-US" sz="2552">
                <a:solidFill>
                  <a:srgbClr val="654E4E"/>
                </a:solidFill>
                <a:latin typeface="Amaranth"/>
                <a:ea typeface="Amaranth"/>
                <a:cs typeface="Amaranth"/>
                <a:sym typeface="Amaranth"/>
              </a:rPr>
              <a:t>​</a:t>
            </a:r>
          </a:p>
          <a:p>
            <a:pPr algn="ctr">
              <a:lnSpc>
                <a:spcPts val="3573"/>
              </a:lnSpc>
            </a:pPr>
            <a:r>
              <a:rPr lang="en-US" sz="2552">
                <a:solidFill>
                  <a:srgbClr val="654E4E"/>
                </a:solidFill>
                <a:latin typeface="Amaranth"/>
                <a:ea typeface="Amaranth"/>
                <a:cs typeface="Amaranth"/>
                <a:sym typeface="Amaranth"/>
              </a:rPr>
              <a:t>​</a:t>
            </a:r>
          </a:p>
          <a:p>
            <a:pPr algn="ctr">
              <a:lnSpc>
                <a:spcPts val="3573"/>
              </a:lnSpc>
            </a:pPr>
            <a:r>
              <a:rPr lang="en-US" sz="2552">
                <a:solidFill>
                  <a:srgbClr val="654E4E"/>
                </a:solidFill>
                <a:latin typeface="Amaranth"/>
                <a:ea typeface="Amaranth"/>
                <a:cs typeface="Amaranth"/>
                <a:sym typeface="Amaranth"/>
              </a:rPr>
              <a:t>Please ensure that children have their PE kits in school everyday as sometimes PE days may change at short notice, or they may have extra curricular activities which require them to get changed.​</a:t>
            </a:r>
          </a:p>
          <a:p>
            <a:pPr algn="ctr">
              <a:lnSpc>
                <a:spcPts val="3573"/>
              </a:lnSpc>
            </a:pPr>
            <a:r>
              <a:rPr lang="en-US" sz="2552">
                <a:solidFill>
                  <a:srgbClr val="654E4E"/>
                </a:solidFill>
                <a:latin typeface="Amaranth"/>
                <a:ea typeface="Amaranth"/>
                <a:cs typeface="Amaranth"/>
                <a:sym typeface="Amaranth"/>
              </a:rPr>
              <a:t>PE Kit must consist of:​</a:t>
            </a:r>
          </a:p>
          <a:p>
            <a:pPr algn="ctr">
              <a:lnSpc>
                <a:spcPts val="3573"/>
              </a:lnSpc>
            </a:pPr>
            <a:r>
              <a:rPr lang="en-US" sz="2552">
                <a:solidFill>
                  <a:srgbClr val="654E4E"/>
                </a:solidFill>
                <a:latin typeface="Amaranth"/>
                <a:ea typeface="Amaranth"/>
                <a:cs typeface="Amaranth"/>
                <a:sym typeface="Amaranth"/>
              </a:rPr>
              <a:t>​</a:t>
            </a:r>
          </a:p>
          <a:p>
            <a:pPr algn="ctr">
              <a:lnSpc>
                <a:spcPts val="3573"/>
              </a:lnSpc>
            </a:pPr>
            <a:r>
              <a:rPr lang="en-US" sz="2552">
                <a:solidFill>
                  <a:srgbClr val="654E4E"/>
                </a:solidFill>
                <a:latin typeface="Amaranth"/>
                <a:ea typeface="Amaranth"/>
                <a:cs typeface="Amaranth"/>
                <a:sym typeface="Amaranth"/>
              </a:rPr>
              <a:t>Royal blue polo shirt with Great Horwood School logo ​</a:t>
            </a:r>
          </a:p>
          <a:p>
            <a:pPr algn="ctr">
              <a:lnSpc>
                <a:spcPts val="3573"/>
              </a:lnSpc>
            </a:pPr>
            <a:r>
              <a:rPr lang="en-US" sz="2552">
                <a:solidFill>
                  <a:srgbClr val="654E4E"/>
                </a:solidFill>
                <a:latin typeface="Amaranth"/>
                <a:ea typeface="Amaranth"/>
                <a:cs typeface="Amaranth"/>
                <a:sym typeface="Amaranth"/>
              </a:rPr>
              <a:t>Shadow stripe navy shorts ​</a:t>
            </a:r>
          </a:p>
          <a:p>
            <a:pPr algn="ctr">
              <a:lnSpc>
                <a:spcPts val="3573"/>
              </a:lnSpc>
            </a:pPr>
            <a:r>
              <a:rPr lang="en-US" sz="2552">
                <a:solidFill>
                  <a:srgbClr val="654E4E"/>
                </a:solidFill>
                <a:latin typeface="Amaranth"/>
                <a:ea typeface="Amaranth"/>
                <a:cs typeface="Amaranth"/>
                <a:sym typeface="Amaranth"/>
              </a:rPr>
              <a:t>Black trainers for outdoor activities​</a:t>
            </a:r>
          </a:p>
          <a:p>
            <a:pPr algn="ctr">
              <a:lnSpc>
                <a:spcPts val="3573"/>
              </a:lnSpc>
            </a:pPr>
            <a:r>
              <a:rPr lang="en-US" sz="2552">
                <a:solidFill>
                  <a:srgbClr val="654E4E"/>
                </a:solidFill>
                <a:latin typeface="Amaranth"/>
                <a:ea typeface="Amaranth"/>
                <a:cs typeface="Amaranth"/>
                <a:sym typeface="Amaranth"/>
              </a:rPr>
              <a:t> Navy tracksuits for colder months ​</a:t>
            </a:r>
          </a:p>
          <a:p>
            <a:pPr algn="ctr">
              <a:lnSpc>
                <a:spcPts val="3573"/>
              </a:lnSpc>
            </a:pPr>
            <a:r>
              <a:rPr lang="en-US" sz="2552">
                <a:solidFill>
                  <a:srgbClr val="654E4E"/>
                </a:solidFill>
                <a:latin typeface="Amaranth"/>
                <a:ea typeface="Amaranth"/>
                <a:cs typeface="Amaranth"/>
                <a:sym typeface="Amaranth"/>
              </a:rPr>
              <a:t>Tights are not permitted to be worn for PE so a pair of socks will be required​</a:t>
            </a:r>
          </a:p>
          <a:p>
            <a:pPr algn="ctr">
              <a:lnSpc>
                <a:spcPts val="3573"/>
              </a:lnSpc>
            </a:pPr>
            <a:r>
              <a:rPr lang="en-US" sz="2552">
                <a:solidFill>
                  <a:srgbClr val="654E4E"/>
                </a:solidFill>
                <a:latin typeface="Amaranth"/>
                <a:ea typeface="Amaranth"/>
                <a:cs typeface="Amaranth"/>
                <a:sym typeface="Amaranth"/>
              </a:rPr>
              <a:t>​</a:t>
            </a:r>
          </a:p>
          <a:p>
            <a:pPr algn="ctr">
              <a:lnSpc>
                <a:spcPts val="3573"/>
              </a:lnSpc>
            </a:pPr>
            <a:r>
              <a:rPr lang="en-US" sz="2552">
                <a:solidFill>
                  <a:srgbClr val="654E4E"/>
                </a:solidFill>
                <a:latin typeface="Amaranth"/>
                <a:ea typeface="Amaranth"/>
                <a:cs typeface="Amaranth"/>
                <a:sym typeface="Amaranth"/>
              </a:rPr>
              <a:t>PE Days can be changeable, so we ask that children have their kit in school everyday!​</a:t>
            </a:r>
          </a:p>
          <a:p>
            <a:pPr algn="ctr">
              <a:lnSpc>
                <a:spcPts val="10013"/>
              </a:lnSpc>
            </a:pPr>
            <a:r>
              <a:rPr lang="en-US" sz="7152">
                <a:solidFill>
                  <a:srgbClr val="654E4E"/>
                </a:solidFill>
                <a:latin typeface="Amaranth"/>
                <a:ea typeface="Amaranth"/>
                <a:cs typeface="Amaranth"/>
                <a:sym typeface="Amaranth"/>
              </a:rPr>
              <a:t>​</a:t>
            </a:r>
          </a:p>
          <a:p>
            <a:pPr marL="0" lvl="0" indent="0" algn="ctr">
              <a:lnSpc>
                <a:spcPts val="9453"/>
              </a:lnSpc>
              <a:spcBef>
                <a:spcPct val="0"/>
              </a:spcBef>
            </a:pPr>
            <a:endParaRPr lang="en-US" sz="7152">
              <a:solidFill>
                <a:srgbClr val="654E4E"/>
              </a:solidFill>
              <a:latin typeface="Amaranth"/>
              <a:ea typeface="Amaranth"/>
              <a:cs typeface="Amaranth"/>
              <a:sym typeface="Amaranth"/>
            </a:endParaRPr>
          </a:p>
        </p:txBody>
      </p:sp>
      <p:sp>
        <p:nvSpPr>
          <p:cNvPr id="7" name="TextBox 7"/>
          <p:cNvSpPr txBox="1"/>
          <p:nvPr/>
        </p:nvSpPr>
        <p:spPr>
          <a:xfrm>
            <a:off x="9980200" y="2772399"/>
            <a:ext cx="6116625" cy="1543402"/>
          </a:xfrm>
          <a:prstGeom prst="rect">
            <a:avLst/>
          </a:prstGeom>
        </p:spPr>
        <p:txBody>
          <a:bodyPr lIns="0" tIns="0" rIns="0" bIns="0" rtlCol="0" anchor="t">
            <a:spAutoFit/>
          </a:bodyPr>
          <a:lstStyle/>
          <a:p>
            <a:pPr marL="0" lvl="0" indent="0" algn="ctr">
              <a:lnSpc>
                <a:spcPts val="4180"/>
              </a:lnSpc>
              <a:spcBef>
                <a:spcPct val="0"/>
              </a:spcBef>
            </a:pPr>
            <a:r>
              <a:rPr lang="en-US" sz="2986">
                <a:solidFill>
                  <a:srgbClr val="654E4E"/>
                </a:solidFill>
                <a:latin typeface="Amaranth"/>
                <a:ea typeface="Amaranth"/>
                <a:cs typeface="Amaranth"/>
                <a:sym typeface="Amaranth"/>
              </a:rPr>
              <a:t>All personal items must be clearly labelled. Please ensure this is checked regularly!</a:t>
            </a:r>
          </a:p>
        </p:txBody>
      </p:sp>
      <p:sp>
        <p:nvSpPr>
          <p:cNvPr id="8" name="Freeform 8"/>
          <p:cNvSpPr/>
          <p:nvPr/>
        </p:nvSpPr>
        <p:spPr>
          <a:xfrm rot="-1306169">
            <a:off x="13653712" y="-16919"/>
            <a:ext cx="4145894" cy="4114800"/>
          </a:xfrm>
          <a:custGeom>
            <a:avLst/>
            <a:gdLst/>
            <a:ahLst/>
            <a:cxnLst/>
            <a:rect l="l" t="t" r="r" b="b"/>
            <a:pathLst>
              <a:path w="4145894" h="4114800">
                <a:moveTo>
                  <a:pt x="0" y="0"/>
                </a:moveTo>
                <a:lnTo>
                  <a:pt x="4145894" y="0"/>
                </a:lnTo>
                <a:lnTo>
                  <a:pt x="4145894"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Tree>
  </p:cSld>
  <p:clrMapOvr>
    <a:masterClrMapping/>
  </p:clrMapOvr>
  <mc:AlternateContent xmlns:mc="http://schemas.openxmlformats.org/markup-compatibility/2006" xmlns:p14="http://schemas.microsoft.com/office/powerpoint/2010/main">
    <mc:Choice Requires="p14">
      <p:transition spd="slow" p14:dur="2000" advTm="31718"/>
    </mc:Choice>
    <mc:Fallback xmlns="">
      <p:transition spd="slow" advTm="3171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grpSp>
        <p:nvGrpSpPr>
          <p:cNvPr id="2" name="Group 2"/>
          <p:cNvGrpSpPr/>
          <p:nvPr/>
        </p:nvGrpSpPr>
        <p:grpSpPr>
          <a:xfrm>
            <a:off x="560647" y="326424"/>
            <a:ext cx="17276816" cy="9599387"/>
            <a:chOff x="0" y="0"/>
            <a:chExt cx="4550272" cy="2528234"/>
          </a:xfrm>
        </p:grpSpPr>
        <p:sp>
          <p:nvSpPr>
            <p:cNvPr id="3" name="Freeform 3"/>
            <p:cNvSpPr/>
            <p:nvPr/>
          </p:nvSpPr>
          <p:spPr>
            <a:xfrm>
              <a:off x="0" y="0"/>
              <a:ext cx="4550272" cy="2528234"/>
            </a:xfrm>
            <a:custGeom>
              <a:avLst/>
              <a:gdLst/>
              <a:ahLst/>
              <a:cxnLst/>
              <a:rect l="l" t="t" r="r" b="b"/>
              <a:pathLst>
                <a:path w="4550272" h="2528234">
                  <a:moveTo>
                    <a:pt x="22854" y="0"/>
                  </a:moveTo>
                  <a:lnTo>
                    <a:pt x="4527419" y="0"/>
                  </a:lnTo>
                  <a:cubicBezTo>
                    <a:pt x="4540040" y="0"/>
                    <a:pt x="4550272" y="10232"/>
                    <a:pt x="4550272" y="22854"/>
                  </a:cubicBezTo>
                  <a:lnTo>
                    <a:pt x="4550272" y="2505380"/>
                  </a:lnTo>
                  <a:cubicBezTo>
                    <a:pt x="4550272" y="2511441"/>
                    <a:pt x="4547865" y="2517254"/>
                    <a:pt x="4543578" y="2521540"/>
                  </a:cubicBezTo>
                  <a:cubicBezTo>
                    <a:pt x="4539293" y="2525826"/>
                    <a:pt x="4533480" y="2528234"/>
                    <a:pt x="4527419" y="2528234"/>
                  </a:cubicBezTo>
                  <a:lnTo>
                    <a:pt x="22854" y="2528234"/>
                  </a:lnTo>
                  <a:cubicBezTo>
                    <a:pt x="10232" y="2528234"/>
                    <a:pt x="0" y="2518002"/>
                    <a:pt x="0" y="2505380"/>
                  </a:cubicBezTo>
                  <a:lnTo>
                    <a:pt x="0" y="22854"/>
                  </a:lnTo>
                  <a:cubicBezTo>
                    <a:pt x="0" y="10232"/>
                    <a:pt x="10232" y="0"/>
                    <a:pt x="22854" y="0"/>
                  </a:cubicBezTo>
                  <a:close/>
                </a:path>
              </a:pathLst>
            </a:custGeom>
            <a:solidFill>
              <a:srgbClr val="F2F6F3"/>
            </a:solidFill>
          </p:spPr>
          <p:txBody>
            <a:bodyPr/>
            <a:lstStyle/>
            <a:p>
              <a:endParaRPr lang="en-GB"/>
            </a:p>
          </p:txBody>
        </p:sp>
        <p:sp>
          <p:nvSpPr>
            <p:cNvPr id="4" name="TextBox 4"/>
            <p:cNvSpPr txBox="1"/>
            <p:nvPr/>
          </p:nvSpPr>
          <p:spPr>
            <a:xfrm>
              <a:off x="0" y="-38100"/>
              <a:ext cx="4550272" cy="2566334"/>
            </a:xfrm>
            <a:prstGeom prst="rect">
              <a:avLst/>
            </a:prstGeom>
          </p:spPr>
          <p:txBody>
            <a:bodyPr lIns="50800" tIns="50800" rIns="50800" bIns="50800" rtlCol="0" anchor="ctr"/>
            <a:lstStyle/>
            <a:p>
              <a:pPr algn="ctr">
                <a:lnSpc>
                  <a:spcPts val="2659"/>
                </a:lnSpc>
                <a:spcBef>
                  <a:spcPct val="0"/>
                </a:spcBef>
              </a:pPr>
              <a:endParaRPr/>
            </a:p>
          </p:txBody>
        </p:sp>
      </p:grpSp>
      <p:sp>
        <p:nvSpPr>
          <p:cNvPr id="5" name="TextBox 5"/>
          <p:cNvSpPr txBox="1"/>
          <p:nvPr/>
        </p:nvSpPr>
        <p:spPr>
          <a:xfrm>
            <a:off x="1083755" y="2899752"/>
            <a:ext cx="16230600" cy="5807615"/>
          </a:xfrm>
          <a:prstGeom prst="rect">
            <a:avLst/>
          </a:prstGeom>
        </p:spPr>
        <p:txBody>
          <a:bodyPr lIns="0" tIns="0" rIns="0" bIns="0" rtlCol="0" anchor="t">
            <a:spAutoFit/>
          </a:bodyPr>
          <a:lstStyle/>
          <a:p>
            <a:pPr algn="ctr">
              <a:lnSpc>
                <a:spcPts val="1236"/>
              </a:lnSpc>
            </a:pPr>
            <a:r>
              <a:rPr lang="en-US" sz="883" dirty="0">
                <a:solidFill>
                  <a:srgbClr val="654E4E"/>
                </a:solidFill>
                <a:latin typeface="Amaranth"/>
                <a:ea typeface="Amaranth"/>
                <a:cs typeface="Amaranth"/>
                <a:sym typeface="Amaranth"/>
              </a:rPr>
              <a:t>​</a:t>
            </a:r>
          </a:p>
          <a:p>
            <a:pPr marL="565568" lvl="1" indent="-282784" algn="ctr">
              <a:lnSpc>
                <a:spcPts val="3667"/>
              </a:lnSpc>
              <a:buFont typeface="Arial"/>
              <a:buChar char="•"/>
            </a:pPr>
            <a:r>
              <a:rPr lang="en-US" sz="2619" dirty="0">
                <a:solidFill>
                  <a:srgbClr val="654E4E"/>
                </a:solidFill>
                <a:latin typeface="Amaranth"/>
                <a:ea typeface="Amaranth"/>
                <a:cs typeface="Amaranth"/>
                <a:sym typeface="Amaranth"/>
              </a:rPr>
              <a:t>Reading records- reading daily for 15 minutes either alone or to an adult. Parents to question once a week. Parents to sign daily, only to be handed in one day a week (Monday). If children read every day in the week (Monday-Monday) you will be rewarded with a ClassDojo point. An additional Dojo point will be awarded for reading over the weekend. ​</a:t>
            </a:r>
          </a:p>
          <a:p>
            <a:pPr marL="565568" lvl="1" indent="-282784" algn="ctr">
              <a:lnSpc>
                <a:spcPts val="3667"/>
              </a:lnSpc>
              <a:buFont typeface="Arial"/>
              <a:buChar char="•"/>
            </a:pPr>
            <a:r>
              <a:rPr lang="en-US" sz="2619" dirty="0">
                <a:solidFill>
                  <a:srgbClr val="654E4E"/>
                </a:solidFill>
                <a:latin typeface="Amaranth"/>
                <a:ea typeface="Amaranth"/>
                <a:cs typeface="Amaranth"/>
                <a:sym typeface="Amaranth"/>
              </a:rPr>
              <a:t>Homework handed out on Friday and comes back on a Wednesday (Alternate English and </a:t>
            </a:r>
            <a:r>
              <a:rPr lang="en-US" sz="2619" dirty="0" err="1">
                <a:solidFill>
                  <a:srgbClr val="654E4E"/>
                </a:solidFill>
                <a:latin typeface="Amaranth"/>
                <a:ea typeface="Amaranth"/>
                <a:cs typeface="Amaranth"/>
                <a:sym typeface="Amaranth"/>
              </a:rPr>
              <a:t>Maths</a:t>
            </a:r>
            <a:r>
              <a:rPr lang="en-US" sz="2619" dirty="0">
                <a:solidFill>
                  <a:srgbClr val="654E4E"/>
                </a:solidFill>
                <a:latin typeface="Amaranth"/>
                <a:ea typeface="Amaranth"/>
                <a:cs typeface="Amaranth"/>
                <a:sym typeface="Amaranth"/>
              </a:rPr>
              <a:t>)- Children will have homework books to complete and return their work in weekly. Please note if not in this book, it will not be marked. If books are lost, children must pay £1 to replace these. If homework is not handed in, children will have to attend homework club on a Thursday lunchtime to complete this. ​</a:t>
            </a:r>
          </a:p>
          <a:p>
            <a:pPr marL="565568" lvl="1" indent="-282784" algn="ctr">
              <a:lnSpc>
                <a:spcPts val="3667"/>
              </a:lnSpc>
              <a:buFont typeface="Arial"/>
              <a:buChar char="•"/>
            </a:pPr>
            <a:r>
              <a:rPr lang="en-US" sz="2619" dirty="0">
                <a:solidFill>
                  <a:srgbClr val="654E4E"/>
                </a:solidFill>
                <a:latin typeface="Amaranth"/>
                <a:ea typeface="Amaranth"/>
                <a:cs typeface="Amaranth"/>
                <a:sym typeface="Amaranth"/>
              </a:rPr>
              <a:t>TT Rockstars 30 mins a minimum at home a week​</a:t>
            </a:r>
          </a:p>
          <a:p>
            <a:pPr marL="565568" lvl="1" indent="-282784" algn="ctr">
              <a:lnSpc>
                <a:spcPts val="3667"/>
              </a:lnSpc>
              <a:buFont typeface="Arial"/>
              <a:buChar char="•"/>
            </a:pPr>
            <a:r>
              <a:rPr lang="en-US" sz="2619" dirty="0">
                <a:solidFill>
                  <a:srgbClr val="654E4E"/>
                </a:solidFill>
                <a:latin typeface="Amaranth"/>
                <a:ea typeface="Amaranth"/>
                <a:cs typeface="Amaranth"/>
                <a:sym typeface="Amaranth"/>
              </a:rPr>
              <a:t>Daily reading (reading records)​</a:t>
            </a:r>
          </a:p>
          <a:p>
            <a:pPr marL="565568" lvl="1" indent="-282784" algn="ctr">
              <a:lnSpc>
                <a:spcPts val="3667"/>
              </a:lnSpc>
              <a:buFont typeface="Arial"/>
              <a:buChar char="•"/>
            </a:pPr>
            <a:r>
              <a:rPr lang="en-US" sz="2619" dirty="0">
                <a:solidFill>
                  <a:srgbClr val="654E4E"/>
                </a:solidFill>
                <a:latin typeface="Amaranth"/>
                <a:ea typeface="Amaranth"/>
                <a:cs typeface="Amaranth"/>
                <a:sym typeface="Amaranth"/>
              </a:rPr>
              <a:t>Spelling (between 10 and 12 a week to be tested on a Friday morning. These will be handed out with homework on a Friday ready for the following week).</a:t>
            </a:r>
          </a:p>
        </p:txBody>
      </p:sp>
      <p:sp>
        <p:nvSpPr>
          <p:cNvPr id="6" name="TextBox 6"/>
          <p:cNvSpPr txBox="1"/>
          <p:nvPr/>
        </p:nvSpPr>
        <p:spPr>
          <a:xfrm>
            <a:off x="2723886" y="1070087"/>
            <a:ext cx="13990874" cy="1524000"/>
          </a:xfrm>
          <a:prstGeom prst="rect">
            <a:avLst/>
          </a:prstGeom>
        </p:spPr>
        <p:txBody>
          <a:bodyPr lIns="0" tIns="0" rIns="0" bIns="0" rtlCol="0" anchor="t">
            <a:spAutoFit/>
          </a:bodyPr>
          <a:lstStyle/>
          <a:p>
            <a:pPr marL="0" lvl="0" indent="0" algn="ctr">
              <a:lnSpc>
                <a:spcPts val="10679"/>
              </a:lnSpc>
              <a:spcBef>
                <a:spcPct val="0"/>
              </a:spcBef>
            </a:pPr>
            <a:r>
              <a:rPr lang="en-US" sz="8899">
                <a:solidFill>
                  <a:srgbClr val="654E4E"/>
                </a:solidFill>
                <a:latin typeface="Adult Notepad"/>
                <a:ea typeface="Adult Notepad"/>
                <a:cs typeface="Adult Notepad"/>
                <a:sym typeface="Adult Notepad"/>
              </a:rPr>
              <a:t>Home Learning at Great Horwood</a:t>
            </a:r>
          </a:p>
        </p:txBody>
      </p:sp>
      <p:sp>
        <p:nvSpPr>
          <p:cNvPr id="7" name="Freeform 7"/>
          <p:cNvSpPr/>
          <p:nvPr/>
        </p:nvSpPr>
        <p:spPr>
          <a:xfrm rot="-6766155">
            <a:off x="-425336" y="10055"/>
            <a:ext cx="4145894" cy="4114800"/>
          </a:xfrm>
          <a:custGeom>
            <a:avLst/>
            <a:gdLst/>
            <a:ahLst/>
            <a:cxnLst/>
            <a:rect l="l" t="t" r="r" b="b"/>
            <a:pathLst>
              <a:path w="4145894" h="4114800">
                <a:moveTo>
                  <a:pt x="0" y="0"/>
                </a:moveTo>
                <a:lnTo>
                  <a:pt x="4145894" y="0"/>
                </a:lnTo>
                <a:lnTo>
                  <a:pt x="4145894"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Tree>
  </p:cSld>
  <p:clrMapOvr>
    <a:masterClrMapping/>
  </p:clrMapOvr>
  <mc:AlternateContent xmlns:mc="http://schemas.openxmlformats.org/markup-compatibility/2006" xmlns:p14="http://schemas.microsoft.com/office/powerpoint/2010/main">
    <mc:Choice Requires="p14">
      <p:transition spd="slow" p14:dur="2000" advTm="39067"/>
    </mc:Choice>
    <mc:Fallback xmlns="">
      <p:transition spd="slow" advTm="3906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grpSp>
        <p:nvGrpSpPr>
          <p:cNvPr id="2" name="Group 2"/>
          <p:cNvGrpSpPr/>
          <p:nvPr/>
        </p:nvGrpSpPr>
        <p:grpSpPr>
          <a:xfrm>
            <a:off x="645852" y="3025932"/>
            <a:ext cx="14872626" cy="6895934"/>
            <a:chOff x="0" y="0"/>
            <a:chExt cx="3187843" cy="1478095"/>
          </a:xfrm>
        </p:grpSpPr>
        <p:sp>
          <p:nvSpPr>
            <p:cNvPr id="3" name="Freeform 3"/>
            <p:cNvSpPr/>
            <p:nvPr/>
          </p:nvSpPr>
          <p:spPr>
            <a:xfrm>
              <a:off x="0" y="0"/>
              <a:ext cx="3187843" cy="1478095"/>
            </a:xfrm>
            <a:custGeom>
              <a:avLst/>
              <a:gdLst/>
              <a:ahLst/>
              <a:cxnLst/>
              <a:rect l="l" t="t" r="r" b="b"/>
              <a:pathLst>
                <a:path w="3187843" h="1478095">
                  <a:moveTo>
                    <a:pt x="26548" y="0"/>
                  </a:moveTo>
                  <a:lnTo>
                    <a:pt x="3161295" y="0"/>
                  </a:lnTo>
                  <a:cubicBezTo>
                    <a:pt x="3168336" y="0"/>
                    <a:pt x="3175089" y="2797"/>
                    <a:pt x="3180068" y="7776"/>
                  </a:cubicBezTo>
                  <a:cubicBezTo>
                    <a:pt x="3185046" y="12754"/>
                    <a:pt x="3187843" y="19507"/>
                    <a:pt x="3187843" y="26548"/>
                  </a:cubicBezTo>
                  <a:lnTo>
                    <a:pt x="3187843" y="1451547"/>
                  </a:lnTo>
                  <a:cubicBezTo>
                    <a:pt x="3187843" y="1466209"/>
                    <a:pt x="3175957" y="1478095"/>
                    <a:pt x="3161295" y="1478095"/>
                  </a:cubicBezTo>
                  <a:lnTo>
                    <a:pt x="26548" y="1478095"/>
                  </a:lnTo>
                  <a:cubicBezTo>
                    <a:pt x="11886" y="1478095"/>
                    <a:pt x="0" y="1466209"/>
                    <a:pt x="0" y="1451547"/>
                  </a:cubicBezTo>
                  <a:lnTo>
                    <a:pt x="0" y="26548"/>
                  </a:lnTo>
                  <a:cubicBezTo>
                    <a:pt x="0" y="11886"/>
                    <a:pt x="11886" y="0"/>
                    <a:pt x="26548" y="0"/>
                  </a:cubicBezTo>
                  <a:close/>
                </a:path>
              </a:pathLst>
            </a:custGeom>
            <a:solidFill>
              <a:srgbClr val="F2F6F3"/>
            </a:solidFill>
          </p:spPr>
          <p:txBody>
            <a:bodyPr/>
            <a:lstStyle/>
            <a:p>
              <a:endParaRPr lang="en-GB"/>
            </a:p>
          </p:txBody>
        </p:sp>
        <p:sp>
          <p:nvSpPr>
            <p:cNvPr id="4" name="TextBox 4"/>
            <p:cNvSpPr txBox="1"/>
            <p:nvPr/>
          </p:nvSpPr>
          <p:spPr>
            <a:xfrm>
              <a:off x="0" y="-38100"/>
              <a:ext cx="3187843" cy="1516195"/>
            </a:xfrm>
            <a:prstGeom prst="rect">
              <a:avLst/>
            </a:prstGeom>
          </p:spPr>
          <p:txBody>
            <a:bodyPr lIns="50800" tIns="50800" rIns="50800" bIns="50800" rtlCol="0" anchor="ctr"/>
            <a:lstStyle/>
            <a:p>
              <a:pPr algn="ctr">
                <a:lnSpc>
                  <a:spcPts val="2659"/>
                </a:lnSpc>
                <a:spcBef>
                  <a:spcPct val="0"/>
                </a:spcBef>
              </a:pPr>
              <a:endParaRPr/>
            </a:p>
          </p:txBody>
        </p:sp>
      </p:grpSp>
      <p:sp>
        <p:nvSpPr>
          <p:cNvPr id="5" name="Freeform 5"/>
          <p:cNvSpPr/>
          <p:nvPr/>
        </p:nvSpPr>
        <p:spPr>
          <a:xfrm>
            <a:off x="14726024" y="-230788"/>
            <a:ext cx="4254568" cy="2936681"/>
          </a:xfrm>
          <a:custGeom>
            <a:avLst/>
            <a:gdLst/>
            <a:ahLst/>
            <a:cxnLst/>
            <a:rect l="l" t="t" r="r" b="b"/>
            <a:pathLst>
              <a:path w="4254568" h="2936681">
                <a:moveTo>
                  <a:pt x="0" y="0"/>
                </a:moveTo>
                <a:lnTo>
                  <a:pt x="4254569" y="0"/>
                </a:lnTo>
                <a:lnTo>
                  <a:pt x="4254569" y="2936681"/>
                </a:lnTo>
                <a:lnTo>
                  <a:pt x="0" y="2936681"/>
                </a:lnTo>
                <a:lnTo>
                  <a:pt x="0" y="0"/>
                </a:lnTo>
                <a:close/>
              </a:path>
            </a:pathLst>
          </a:custGeom>
          <a:blipFill>
            <a:blip r:embed="rId2"/>
            <a:stretch>
              <a:fillRect l="-17238"/>
            </a:stretch>
          </a:blipFill>
        </p:spPr>
        <p:txBody>
          <a:bodyPr/>
          <a:lstStyle/>
          <a:p>
            <a:endParaRPr lang="en-GB"/>
          </a:p>
        </p:txBody>
      </p:sp>
      <p:sp>
        <p:nvSpPr>
          <p:cNvPr id="6" name="Freeform 6"/>
          <p:cNvSpPr/>
          <p:nvPr/>
        </p:nvSpPr>
        <p:spPr>
          <a:xfrm rot="-4327685" flipV="1">
            <a:off x="15506186" y="2192690"/>
            <a:ext cx="4188789" cy="2466149"/>
          </a:xfrm>
          <a:custGeom>
            <a:avLst/>
            <a:gdLst/>
            <a:ahLst/>
            <a:cxnLst/>
            <a:rect l="l" t="t" r="r" b="b"/>
            <a:pathLst>
              <a:path w="4188789" h="2466149">
                <a:moveTo>
                  <a:pt x="0" y="2466149"/>
                </a:moveTo>
                <a:lnTo>
                  <a:pt x="4188788" y="2466149"/>
                </a:lnTo>
                <a:lnTo>
                  <a:pt x="4188788" y="0"/>
                </a:lnTo>
                <a:lnTo>
                  <a:pt x="0" y="0"/>
                </a:lnTo>
                <a:lnTo>
                  <a:pt x="0" y="2466149"/>
                </a:lnTo>
                <a:close/>
              </a:path>
            </a:pathLst>
          </a:custGeom>
          <a:blipFill>
            <a:blip r:embed="rId2"/>
            <a:stretch>
              <a:fillRect/>
            </a:stretch>
          </a:blipFill>
        </p:spPr>
        <p:txBody>
          <a:bodyPr/>
          <a:lstStyle/>
          <a:p>
            <a:endParaRPr lang="en-GB"/>
          </a:p>
        </p:txBody>
      </p:sp>
      <p:sp>
        <p:nvSpPr>
          <p:cNvPr id="7" name="TextBox 7"/>
          <p:cNvSpPr txBox="1"/>
          <p:nvPr/>
        </p:nvSpPr>
        <p:spPr>
          <a:xfrm>
            <a:off x="1028700" y="2456810"/>
            <a:ext cx="14196975" cy="7447910"/>
          </a:xfrm>
          <a:prstGeom prst="rect">
            <a:avLst/>
          </a:prstGeom>
        </p:spPr>
        <p:txBody>
          <a:bodyPr lIns="0" tIns="0" rIns="0" bIns="0" rtlCol="0" anchor="t">
            <a:spAutoFit/>
          </a:bodyPr>
          <a:lstStyle/>
          <a:p>
            <a:pPr algn="l">
              <a:lnSpc>
                <a:spcPts val="7280"/>
              </a:lnSpc>
            </a:pPr>
            <a:r>
              <a:rPr lang="en-US" sz="5200">
                <a:solidFill>
                  <a:srgbClr val="654E4E"/>
                </a:solidFill>
                <a:latin typeface="Amaranth"/>
                <a:ea typeface="Amaranth"/>
                <a:cs typeface="Amaranth"/>
                <a:sym typeface="Amaranth"/>
              </a:rPr>
              <a:t>​</a:t>
            </a:r>
          </a:p>
          <a:p>
            <a:pPr marL="777289" lvl="1" indent="-388644" algn="l">
              <a:lnSpc>
                <a:spcPts val="5040"/>
              </a:lnSpc>
              <a:buFont typeface="Arial"/>
              <a:buChar char="•"/>
            </a:pPr>
            <a:r>
              <a:rPr lang="en-US" sz="3600">
                <a:solidFill>
                  <a:srgbClr val="654E4E"/>
                </a:solidFill>
                <a:latin typeface="Amaranth"/>
                <a:ea typeface="Amaranth"/>
                <a:cs typeface="Amaranth"/>
                <a:sym typeface="Amaranth"/>
              </a:rPr>
              <a:t>Named water bottle containing tap water- not squash or juice​</a:t>
            </a:r>
          </a:p>
          <a:p>
            <a:pPr marL="777289" lvl="1" indent="-388644" algn="l">
              <a:lnSpc>
                <a:spcPts val="5040"/>
              </a:lnSpc>
              <a:buFont typeface="Arial"/>
              <a:buChar char="•"/>
            </a:pPr>
            <a:r>
              <a:rPr lang="en-US" sz="3600">
                <a:solidFill>
                  <a:srgbClr val="654E4E"/>
                </a:solidFill>
                <a:latin typeface="Amaranth"/>
                <a:ea typeface="Amaranth"/>
                <a:cs typeface="Amaranth"/>
                <a:sym typeface="Amaranth"/>
              </a:rPr>
              <a:t>Piece of fruit or veg for snack time (children are not allowed other snacks during this time)​</a:t>
            </a:r>
          </a:p>
          <a:p>
            <a:pPr marL="777289" lvl="1" indent="-388644" algn="l">
              <a:lnSpc>
                <a:spcPts val="5040"/>
              </a:lnSpc>
              <a:buFont typeface="Arial"/>
              <a:buChar char="•"/>
            </a:pPr>
            <a:r>
              <a:rPr lang="en-US" sz="3600">
                <a:solidFill>
                  <a:srgbClr val="654E4E"/>
                </a:solidFill>
                <a:latin typeface="Amaranth"/>
                <a:ea typeface="Amaranth"/>
                <a:cs typeface="Amaranth"/>
                <a:sym typeface="Amaranth"/>
              </a:rPr>
              <a:t>Named coat/waterproof jacket​</a:t>
            </a:r>
          </a:p>
          <a:p>
            <a:pPr marL="777289" lvl="1" indent="-388644" algn="l">
              <a:lnSpc>
                <a:spcPts val="5040"/>
              </a:lnSpc>
              <a:buFont typeface="Arial"/>
              <a:buChar char="•"/>
            </a:pPr>
            <a:r>
              <a:rPr lang="en-US" sz="3600">
                <a:solidFill>
                  <a:srgbClr val="654E4E"/>
                </a:solidFill>
                <a:latin typeface="Amaranth"/>
                <a:ea typeface="Amaranth"/>
                <a:cs typeface="Amaranth"/>
                <a:sym typeface="Amaranth"/>
              </a:rPr>
              <a:t>Named lunch box (if not school dinners)​</a:t>
            </a:r>
          </a:p>
          <a:p>
            <a:pPr marL="777289" lvl="1" indent="-388644" algn="l">
              <a:lnSpc>
                <a:spcPts val="5040"/>
              </a:lnSpc>
              <a:buFont typeface="Arial"/>
              <a:buChar char="•"/>
            </a:pPr>
            <a:r>
              <a:rPr lang="en-US" sz="3600">
                <a:solidFill>
                  <a:srgbClr val="654E4E"/>
                </a:solidFill>
                <a:latin typeface="Amaranth"/>
                <a:ea typeface="Amaranth"/>
                <a:cs typeface="Amaranth"/>
                <a:sym typeface="Amaranth"/>
              </a:rPr>
              <a:t>Change of shoes for break and lunch times (PE trainers are fine)​</a:t>
            </a:r>
          </a:p>
          <a:p>
            <a:pPr marL="777289" lvl="1" indent="-388644" algn="l">
              <a:lnSpc>
                <a:spcPts val="5040"/>
              </a:lnSpc>
              <a:buFont typeface="Arial"/>
              <a:buChar char="•"/>
            </a:pPr>
            <a:r>
              <a:rPr lang="en-US" sz="3600">
                <a:solidFill>
                  <a:srgbClr val="654E4E"/>
                </a:solidFill>
                <a:latin typeface="Amaranth"/>
                <a:ea typeface="Amaranth"/>
                <a:cs typeface="Amaranth"/>
                <a:sym typeface="Amaranth"/>
              </a:rPr>
              <a:t>PE kit in school everyday​</a:t>
            </a:r>
          </a:p>
          <a:p>
            <a:pPr marL="777289" lvl="1" indent="-388644" algn="l">
              <a:lnSpc>
                <a:spcPts val="5040"/>
              </a:lnSpc>
              <a:buFont typeface="Arial"/>
              <a:buChar char="•"/>
            </a:pPr>
            <a:r>
              <a:rPr lang="en-US" sz="3600">
                <a:solidFill>
                  <a:srgbClr val="654E4E"/>
                </a:solidFill>
                <a:latin typeface="Amaranth"/>
                <a:ea typeface="Amaranth"/>
                <a:cs typeface="Amaranth"/>
                <a:sym typeface="Amaranth"/>
              </a:rPr>
              <a:t>A small bag for belongings (ideally a drawstring bag rather than a rucksack due to lack of space)</a:t>
            </a:r>
          </a:p>
          <a:p>
            <a:pPr marL="0" lvl="0" indent="0" algn="l">
              <a:lnSpc>
                <a:spcPts val="6440"/>
              </a:lnSpc>
              <a:spcBef>
                <a:spcPct val="0"/>
              </a:spcBef>
            </a:pPr>
            <a:endParaRPr lang="en-US" sz="3600">
              <a:solidFill>
                <a:srgbClr val="654E4E"/>
              </a:solidFill>
              <a:latin typeface="Amaranth"/>
              <a:ea typeface="Amaranth"/>
              <a:cs typeface="Amaranth"/>
              <a:sym typeface="Amaranth"/>
            </a:endParaRPr>
          </a:p>
        </p:txBody>
      </p:sp>
      <p:sp>
        <p:nvSpPr>
          <p:cNvPr id="8" name="TextBox 8"/>
          <p:cNvSpPr txBox="1"/>
          <p:nvPr/>
        </p:nvSpPr>
        <p:spPr>
          <a:xfrm>
            <a:off x="309694" y="989903"/>
            <a:ext cx="14416330" cy="1371600"/>
          </a:xfrm>
          <a:prstGeom prst="rect">
            <a:avLst/>
          </a:prstGeom>
        </p:spPr>
        <p:txBody>
          <a:bodyPr lIns="0" tIns="0" rIns="0" bIns="0" rtlCol="0" anchor="t">
            <a:spAutoFit/>
          </a:bodyPr>
          <a:lstStyle/>
          <a:p>
            <a:pPr marL="0" lvl="0" indent="0" algn="l">
              <a:lnSpc>
                <a:spcPts val="9612"/>
              </a:lnSpc>
              <a:spcBef>
                <a:spcPct val="0"/>
              </a:spcBef>
            </a:pPr>
            <a:r>
              <a:rPr lang="en-US" sz="8010">
                <a:solidFill>
                  <a:srgbClr val="654E4E"/>
                </a:solidFill>
                <a:latin typeface="Adult Notepad"/>
                <a:ea typeface="Adult Notepad"/>
                <a:cs typeface="Adult Notepad"/>
                <a:sym typeface="Adult Notepad"/>
              </a:rPr>
              <a:t>What needs to be in school each day?</a:t>
            </a:r>
          </a:p>
        </p:txBody>
      </p:sp>
    </p:spTree>
  </p:cSld>
  <p:clrMapOvr>
    <a:masterClrMapping/>
  </p:clrMapOvr>
  <mc:AlternateContent xmlns:mc="http://schemas.openxmlformats.org/markup-compatibility/2006" xmlns:p14="http://schemas.microsoft.com/office/powerpoint/2010/main">
    <mc:Choice Requires="p14">
      <p:transition spd="slow" p14:dur="2000" advTm="30704"/>
    </mc:Choice>
    <mc:Fallback xmlns="">
      <p:transition spd="slow" advTm="3070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grpSp>
        <p:nvGrpSpPr>
          <p:cNvPr id="2" name="Group 2"/>
          <p:cNvGrpSpPr/>
          <p:nvPr/>
        </p:nvGrpSpPr>
        <p:grpSpPr>
          <a:xfrm>
            <a:off x="560647" y="326424"/>
            <a:ext cx="17276816" cy="9599387"/>
            <a:chOff x="0" y="0"/>
            <a:chExt cx="4550272" cy="2528234"/>
          </a:xfrm>
        </p:grpSpPr>
        <p:sp>
          <p:nvSpPr>
            <p:cNvPr id="3" name="Freeform 3"/>
            <p:cNvSpPr/>
            <p:nvPr/>
          </p:nvSpPr>
          <p:spPr>
            <a:xfrm>
              <a:off x="0" y="0"/>
              <a:ext cx="4550272" cy="2528234"/>
            </a:xfrm>
            <a:custGeom>
              <a:avLst/>
              <a:gdLst/>
              <a:ahLst/>
              <a:cxnLst/>
              <a:rect l="l" t="t" r="r" b="b"/>
              <a:pathLst>
                <a:path w="4550272" h="2528234">
                  <a:moveTo>
                    <a:pt x="22854" y="0"/>
                  </a:moveTo>
                  <a:lnTo>
                    <a:pt x="4527419" y="0"/>
                  </a:lnTo>
                  <a:cubicBezTo>
                    <a:pt x="4540040" y="0"/>
                    <a:pt x="4550272" y="10232"/>
                    <a:pt x="4550272" y="22854"/>
                  </a:cubicBezTo>
                  <a:lnTo>
                    <a:pt x="4550272" y="2505380"/>
                  </a:lnTo>
                  <a:cubicBezTo>
                    <a:pt x="4550272" y="2511441"/>
                    <a:pt x="4547865" y="2517254"/>
                    <a:pt x="4543578" y="2521540"/>
                  </a:cubicBezTo>
                  <a:cubicBezTo>
                    <a:pt x="4539293" y="2525826"/>
                    <a:pt x="4533480" y="2528234"/>
                    <a:pt x="4527419" y="2528234"/>
                  </a:cubicBezTo>
                  <a:lnTo>
                    <a:pt x="22854" y="2528234"/>
                  </a:lnTo>
                  <a:cubicBezTo>
                    <a:pt x="10232" y="2528234"/>
                    <a:pt x="0" y="2518002"/>
                    <a:pt x="0" y="2505380"/>
                  </a:cubicBezTo>
                  <a:lnTo>
                    <a:pt x="0" y="22854"/>
                  </a:lnTo>
                  <a:cubicBezTo>
                    <a:pt x="0" y="10232"/>
                    <a:pt x="10232" y="0"/>
                    <a:pt x="22854" y="0"/>
                  </a:cubicBezTo>
                  <a:close/>
                </a:path>
              </a:pathLst>
            </a:custGeom>
            <a:solidFill>
              <a:srgbClr val="F2F6F3"/>
            </a:solidFill>
          </p:spPr>
          <p:txBody>
            <a:bodyPr/>
            <a:lstStyle/>
            <a:p>
              <a:endParaRPr lang="en-GB"/>
            </a:p>
          </p:txBody>
        </p:sp>
        <p:sp>
          <p:nvSpPr>
            <p:cNvPr id="4" name="TextBox 4"/>
            <p:cNvSpPr txBox="1"/>
            <p:nvPr/>
          </p:nvSpPr>
          <p:spPr>
            <a:xfrm>
              <a:off x="0" y="-38100"/>
              <a:ext cx="4550272" cy="2566334"/>
            </a:xfrm>
            <a:prstGeom prst="rect">
              <a:avLst/>
            </a:prstGeom>
          </p:spPr>
          <p:txBody>
            <a:bodyPr lIns="50800" tIns="50800" rIns="50800" bIns="50800" rtlCol="0" anchor="ctr"/>
            <a:lstStyle/>
            <a:p>
              <a:pPr algn="ctr">
                <a:lnSpc>
                  <a:spcPts val="2659"/>
                </a:lnSpc>
                <a:spcBef>
                  <a:spcPct val="0"/>
                </a:spcBef>
              </a:pPr>
              <a:endParaRPr/>
            </a:p>
          </p:txBody>
        </p:sp>
      </p:grpSp>
      <p:sp>
        <p:nvSpPr>
          <p:cNvPr id="5" name="TextBox 5"/>
          <p:cNvSpPr txBox="1"/>
          <p:nvPr/>
        </p:nvSpPr>
        <p:spPr>
          <a:xfrm>
            <a:off x="2723886" y="1070087"/>
            <a:ext cx="13990874" cy="1524000"/>
          </a:xfrm>
          <a:prstGeom prst="rect">
            <a:avLst/>
          </a:prstGeom>
        </p:spPr>
        <p:txBody>
          <a:bodyPr lIns="0" tIns="0" rIns="0" bIns="0" rtlCol="0" anchor="t">
            <a:spAutoFit/>
          </a:bodyPr>
          <a:lstStyle/>
          <a:p>
            <a:pPr marL="0" lvl="0" indent="0" algn="ctr">
              <a:lnSpc>
                <a:spcPts val="10679"/>
              </a:lnSpc>
              <a:spcBef>
                <a:spcPct val="0"/>
              </a:spcBef>
            </a:pPr>
            <a:r>
              <a:rPr lang="en-US" sz="8899">
                <a:solidFill>
                  <a:srgbClr val="654E4E"/>
                </a:solidFill>
                <a:latin typeface="Adult Notepad"/>
                <a:ea typeface="Adult Notepad"/>
                <a:cs typeface="Adult Notepad"/>
                <a:sym typeface="Adult Notepad"/>
              </a:rPr>
              <a:t>Healthy Lunchboxes</a:t>
            </a:r>
          </a:p>
        </p:txBody>
      </p:sp>
      <p:sp>
        <p:nvSpPr>
          <p:cNvPr id="6" name="Freeform 6"/>
          <p:cNvSpPr/>
          <p:nvPr/>
        </p:nvSpPr>
        <p:spPr>
          <a:xfrm rot="-6766155">
            <a:off x="-425336" y="10055"/>
            <a:ext cx="4145894" cy="4114800"/>
          </a:xfrm>
          <a:custGeom>
            <a:avLst/>
            <a:gdLst/>
            <a:ahLst/>
            <a:cxnLst/>
            <a:rect l="l" t="t" r="r" b="b"/>
            <a:pathLst>
              <a:path w="4145894" h="4114800">
                <a:moveTo>
                  <a:pt x="0" y="0"/>
                </a:moveTo>
                <a:lnTo>
                  <a:pt x="4145894" y="0"/>
                </a:lnTo>
                <a:lnTo>
                  <a:pt x="4145894"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7" name="TextBox 7"/>
          <p:cNvSpPr txBox="1"/>
          <p:nvPr/>
        </p:nvSpPr>
        <p:spPr>
          <a:xfrm>
            <a:off x="560647" y="9887711"/>
            <a:ext cx="17276816" cy="2990215"/>
          </a:xfrm>
          <a:prstGeom prst="rect">
            <a:avLst/>
          </a:prstGeom>
        </p:spPr>
        <p:txBody>
          <a:bodyPr lIns="0" tIns="0" rIns="0" bIns="0" rtlCol="0" anchor="t">
            <a:spAutoFit/>
          </a:bodyPr>
          <a:lstStyle/>
          <a:p>
            <a:pPr algn="ctr">
              <a:lnSpc>
                <a:spcPts val="2659"/>
              </a:lnSpc>
              <a:spcBef>
                <a:spcPct val="0"/>
              </a:spcBef>
            </a:pPr>
            <a:endParaRPr/>
          </a:p>
          <a:p>
            <a:pPr marL="410209" lvl="1" indent="-205105" algn="ctr">
              <a:lnSpc>
                <a:spcPts val="2659"/>
              </a:lnSpc>
              <a:spcBef>
                <a:spcPct val="0"/>
              </a:spcBef>
              <a:buFont typeface="Arial"/>
              <a:buChar char="•"/>
            </a:pPr>
            <a:r>
              <a:rPr lang="en-US" sz="1899">
                <a:solidFill>
                  <a:srgbClr val="654E4E"/>
                </a:solidFill>
                <a:latin typeface="Amaranth"/>
                <a:ea typeface="Amaranth"/>
                <a:cs typeface="Amaranth"/>
                <a:sym typeface="Amaranth"/>
              </a:rPr>
              <a:t>Named water bottle containing tap water- not squash or juice​</a:t>
            </a:r>
          </a:p>
          <a:p>
            <a:pPr marL="410209" lvl="1" indent="-205105" algn="ctr">
              <a:lnSpc>
                <a:spcPts val="2659"/>
              </a:lnSpc>
              <a:spcBef>
                <a:spcPct val="0"/>
              </a:spcBef>
              <a:buFont typeface="Arial"/>
              <a:buChar char="•"/>
            </a:pPr>
            <a:r>
              <a:rPr lang="en-US" sz="1899">
                <a:solidFill>
                  <a:srgbClr val="654E4E"/>
                </a:solidFill>
                <a:latin typeface="Amaranth"/>
                <a:ea typeface="Amaranth"/>
                <a:cs typeface="Amaranth"/>
                <a:sym typeface="Amaranth"/>
              </a:rPr>
              <a:t>Piece of fruit or veg for snack time (children are not allowed other snacks during this time)​</a:t>
            </a:r>
          </a:p>
          <a:p>
            <a:pPr marL="410209" lvl="1" indent="-205105" algn="ctr">
              <a:lnSpc>
                <a:spcPts val="2659"/>
              </a:lnSpc>
              <a:spcBef>
                <a:spcPct val="0"/>
              </a:spcBef>
              <a:buFont typeface="Arial"/>
              <a:buChar char="•"/>
            </a:pPr>
            <a:r>
              <a:rPr lang="en-US" sz="1899">
                <a:solidFill>
                  <a:srgbClr val="654E4E"/>
                </a:solidFill>
                <a:latin typeface="Amaranth"/>
                <a:ea typeface="Amaranth"/>
                <a:cs typeface="Amaranth"/>
                <a:sym typeface="Amaranth"/>
              </a:rPr>
              <a:t>Named coat/waterproof jacket​</a:t>
            </a:r>
          </a:p>
          <a:p>
            <a:pPr marL="410209" lvl="1" indent="-205105" algn="ctr">
              <a:lnSpc>
                <a:spcPts val="2659"/>
              </a:lnSpc>
              <a:spcBef>
                <a:spcPct val="0"/>
              </a:spcBef>
              <a:buFont typeface="Arial"/>
              <a:buChar char="•"/>
            </a:pPr>
            <a:r>
              <a:rPr lang="en-US" sz="1899">
                <a:solidFill>
                  <a:srgbClr val="654E4E"/>
                </a:solidFill>
                <a:latin typeface="Amaranth"/>
                <a:ea typeface="Amaranth"/>
                <a:cs typeface="Amaranth"/>
                <a:sym typeface="Amaranth"/>
              </a:rPr>
              <a:t>Named lunch box (if not school dinners)​</a:t>
            </a:r>
          </a:p>
          <a:p>
            <a:pPr marL="410209" lvl="1" indent="-205105" algn="ctr">
              <a:lnSpc>
                <a:spcPts val="2659"/>
              </a:lnSpc>
              <a:spcBef>
                <a:spcPct val="0"/>
              </a:spcBef>
              <a:buFont typeface="Arial"/>
              <a:buChar char="•"/>
            </a:pPr>
            <a:r>
              <a:rPr lang="en-US" sz="1899">
                <a:solidFill>
                  <a:srgbClr val="654E4E"/>
                </a:solidFill>
                <a:latin typeface="Amaranth"/>
                <a:ea typeface="Amaranth"/>
                <a:cs typeface="Amaranth"/>
                <a:sym typeface="Amaranth"/>
              </a:rPr>
              <a:t>Change of shoes for break and lunch times (PE trainers are fine)​</a:t>
            </a:r>
          </a:p>
          <a:p>
            <a:pPr marL="410209" lvl="1" indent="-205105" algn="ctr">
              <a:lnSpc>
                <a:spcPts val="2659"/>
              </a:lnSpc>
              <a:spcBef>
                <a:spcPct val="0"/>
              </a:spcBef>
              <a:buFont typeface="Arial"/>
              <a:buChar char="•"/>
            </a:pPr>
            <a:r>
              <a:rPr lang="en-US" sz="1899">
                <a:solidFill>
                  <a:srgbClr val="654E4E"/>
                </a:solidFill>
                <a:latin typeface="Amaranth"/>
                <a:ea typeface="Amaranth"/>
                <a:cs typeface="Amaranth"/>
                <a:sym typeface="Amaranth"/>
              </a:rPr>
              <a:t>PE kit in school everyday​</a:t>
            </a:r>
          </a:p>
          <a:p>
            <a:pPr marL="410209" lvl="1" indent="-205105" algn="ctr">
              <a:lnSpc>
                <a:spcPts val="2659"/>
              </a:lnSpc>
              <a:spcBef>
                <a:spcPct val="0"/>
              </a:spcBef>
              <a:buFont typeface="Arial"/>
              <a:buChar char="•"/>
            </a:pPr>
            <a:r>
              <a:rPr lang="en-US" sz="1899">
                <a:solidFill>
                  <a:srgbClr val="654E4E"/>
                </a:solidFill>
                <a:latin typeface="Amaranth"/>
                <a:ea typeface="Amaranth"/>
                <a:cs typeface="Amaranth"/>
                <a:sym typeface="Amaranth"/>
              </a:rPr>
              <a:t>A small bag for belongings (ideally a drawstring bag rather than a rucksack due to lack of space)</a:t>
            </a:r>
          </a:p>
          <a:p>
            <a:pPr algn="ctr">
              <a:lnSpc>
                <a:spcPts val="2659"/>
              </a:lnSpc>
              <a:spcBef>
                <a:spcPct val="0"/>
              </a:spcBef>
            </a:pPr>
            <a:endParaRPr lang="en-US" sz="1899">
              <a:solidFill>
                <a:srgbClr val="654E4E"/>
              </a:solidFill>
              <a:latin typeface="Amaranth"/>
              <a:ea typeface="Amaranth"/>
              <a:cs typeface="Amaranth"/>
              <a:sym typeface="Amaranth"/>
            </a:endParaRPr>
          </a:p>
        </p:txBody>
      </p:sp>
      <p:sp>
        <p:nvSpPr>
          <p:cNvPr id="8" name="TextBox 8"/>
          <p:cNvSpPr txBox="1"/>
          <p:nvPr/>
        </p:nvSpPr>
        <p:spPr>
          <a:xfrm>
            <a:off x="505592" y="2392610"/>
            <a:ext cx="17276816" cy="7316426"/>
          </a:xfrm>
          <a:prstGeom prst="rect">
            <a:avLst/>
          </a:prstGeom>
        </p:spPr>
        <p:txBody>
          <a:bodyPr lIns="0" tIns="0" rIns="0" bIns="0" rtlCol="0" anchor="t">
            <a:spAutoFit/>
          </a:bodyPr>
          <a:lstStyle/>
          <a:p>
            <a:pPr algn="ctr">
              <a:lnSpc>
                <a:spcPts val="4059"/>
              </a:lnSpc>
            </a:pPr>
            <a:r>
              <a:rPr lang="en-US" sz="2899" dirty="0">
                <a:solidFill>
                  <a:srgbClr val="654E4E"/>
                </a:solidFill>
                <a:latin typeface="Amaranth"/>
                <a:ea typeface="Amaranth"/>
                <a:cs typeface="Amaranth"/>
                <a:sym typeface="Amaranth"/>
              </a:rPr>
              <a:t>​Fruit​</a:t>
            </a:r>
          </a:p>
          <a:p>
            <a:pPr algn="ctr">
              <a:lnSpc>
                <a:spcPts val="4059"/>
              </a:lnSpc>
            </a:pPr>
            <a:r>
              <a:rPr lang="en-US" sz="2899" dirty="0">
                <a:solidFill>
                  <a:srgbClr val="654E4E"/>
                </a:solidFill>
                <a:latin typeface="Amaranth"/>
                <a:ea typeface="Amaranth"/>
                <a:cs typeface="Amaranth"/>
                <a:sym typeface="Amaranth"/>
              </a:rPr>
              <a:t>Yoghurt​</a:t>
            </a:r>
          </a:p>
          <a:p>
            <a:pPr algn="ctr">
              <a:lnSpc>
                <a:spcPts val="4059"/>
              </a:lnSpc>
            </a:pPr>
            <a:r>
              <a:rPr lang="en-US" sz="2899" dirty="0">
                <a:solidFill>
                  <a:srgbClr val="654E4E"/>
                </a:solidFill>
                <a:latin typeface="Amaranth"/>
                <a:ea typeface="Amaranth"/>
                <a:cs typeface="Amaranth"/>
                <a:sym typeface="Amaranth"/>
              </a:rPr>
              <a:t>Wrap/sandwich/pitta/crackers ​</a:t>
            </a:r>
          </a:p>
          <a:p>
            <a:pPr algn="ctr">
              <a:lnSpc>
                <a:spcPts val="4059"/>
              </a:lnSpc>
            </a:pPr>
            <a:r>
              <a:rPr lang="en-US" sz="2899" dirty="0">
                <a:solidFill>
                  <a:srgbClr val="654E4E"/>
                </a:solidFill>
                <a:latin typeface="Amaranth"/>
                <a:ea typeface="Amaranth"/>
                <a:cs typeface="Amaranth"/>
                <a:sym typeface="Amaranth"/>
              </a:rPr>
              <a:t>A small treat/biscuit or crisps​</a:t>
            </a:r>
          </a:p>
          <a:p>
            <a:pPr algn="ctr">
              <a:lnSpc>
                <a:spcPts val="4059"/>
              </a:lnSpc>
            </a:pPr>
            <a:r>
              <a:rPr lang="en-US" sz="2899" dirty="0">
                <a:solidFill>
                  <a:srgbClr val="654E4E"/>
                </a:solidFill>
                <a:latin typeface="Amaranth"/>
                <a:ea typeface="Amaranth"/>
                <a:cs typeface="Amaranth"/>
                <a:sym typeface="Amaranth"/>
              </a:rPr>
              <a:t>Children may have a drink of squash/smoothie/fruit juice in their lunch box, but this must not replace their water bottle. ​</a:t>
            </a:r>
          </a:p>
          <a:p>
            <a:pPr algn="ctr">
              <a:lnSpc>
                <a:spcPts val="4059"/>
              </a:lnSpc>
            </a:pPr>
            <a:r>
              <a:rPr lang="en-US" sz="2899" dirty="0">
                <a:solidFill>
                  <a:srgbClr val="654E4E"/>
                </a:solidFill>
                <a:latin typeface="Amaranth"/>
                <a:ea typeface="Amaranth"/>
                <a:cs typeface="Amaranth"/>
                <a:sym typeface="Amaranth"/>
              </a:rPr>
              <a:t>No sweets!​</a:t>
            </a:r>
          </a:p>
          <a:p>
            <a:pPr algn="ctr">
              <a:lnSpc>
                <a:spcPts val="4059"/>
              </a:lnSpc>
            </a:pPr>
            <a:r>
              <a:rPr lang="en-US" sz="2899" dirty="0">
                <a:solidFill>
                  <a:srgbClr val="654E4E"/>
                </a:solidFill>
                <a:latin typeface="Amaranth"/>
                <a:ea typeface="Amaranth"/>
                <a:cs typeface="Amaranth"/>
                <a:sym typeface="Amaranth"/>
              </a:rPr>
              <a:t>Reminder of no nuts- that includes Nutella ​</a:t>
            </a:r>
          </a:p>
          <a:p>
            <a:pPr algn="ctr">
              <a:lnSpc>
                <a:spcPts val="4059"/>
              </a:lnSpc>
            </a:pPr>
            <a:endParaRPr lang="en-US" sz="2899" dirty="0">
              <a:solidFill>
                <a:srgbClr val="654E4E"/>
              </a:solidFill>
              <a:latin typeface="Amaranth"/>
              <a:ea typeface="Amaranth"/>
              <a:cs typeface="Amaranth"/>
              <a:sym typeface="Amaranth"/>
            </a:endParaRPr>
          </a:p>
          <a:p>
            <a:pPr algn="ctr">
              <a:lnSpc>
                <a:spcPts val="4059"/>
              </a:lnSpc>
            </a:pPr>
            <a:r>
              <a:rPr lang="en-US" sz="2899" dirty="0">
                <a:solidFill>
                  <a:srgbClr val="654E4E"/>
                </a:solidFill>
                <a:latin typeface="Amaranth"/>
                <a:ea typeface="Amaranth"/>
                <a:cs typeface="Amaranth"/>
                <a:sym typeface="Amaranth"/>
              </a:rPr>
              <a:t>We strongly encourage a healthy lunchbox. Please remember that children need to have healthy, filling items in their lunchboxes to sustain them for the day. Children must have a water bottle in school everyday; it is so important that children remain hydrated.</a:t>
            </a:r>
          </a:p>
          <a:p>
            <a:pPr algn="ctr">
              <a:lnSpc>
                <a:spcPts val="4059"/>
              </a:lnSpc>
            </a:pPr>
            <a:r>
              <a:rPr lang="en-US" sz="2899" dirty="0">
                <a:solidFill>
                  <a:srgbClr val="654E4E"/>
                </a:solidFill>
                <a:latin typeface="Amaranth"/>
                <a:ea typeface="Amaranth"/>
                <a:cs typeface="Amaranth"/>
                <a:sym typeface="Amaranth"/>
              </a:rPr>
              <a:t>​</a:t>
            </a:r>
          </a:p>
          <a:p>
            <a:pPr algn="ctr">
              <a:lnSpc>
                <a:spcPts val="4059"/>
              </a:lnSpc>
              <a:spcBef>
                <a:spcPct val="0"/>
              </a:spcBef>
            </a:pPr>
            <a:endParaRPr lang="en-US" sz="2899" dirty="0">
              <a:solidFill>
                <a:srgbClr val="654E4E"/>
              </a:solidFill>
              <a:latin typeface="Amaranth"/>
              <a:ea typeface="Amaranth"/>
              <a:cs typeface="Amaranth"/>
              <a:sym typeface="Amaranth"/>
            </a:endParaRPr>
          </a:p>
        </p:txBody>
      </p:sp>
    </p:spTree>
  </p:cSld>
  <p:clrMapOvr>
    <a:masterClrMapping/>
  </p:clrMapOvr>
  <mc:AlternateContent xmlns:mc="http://schemas.openxmlformats.org/markup-compatibility/2006" xmlns:p14="http://schemas.microsoft.com/office/powerpoint/2010/main">
    <mc:Choice Requires="p14">
      <p:transition spd="slow" p14:dur="2000" advTm="31052"/>
    </mc:Choice>
    <mc:Fallback xmlns="">
      <p:transition spd="slow" advTm="3105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grpSp>
        <p:nvGrpSpPr>
          <p:cNvPr id="2" name="Group 2"/>
          <p:cNvGrpSpPr/>
          <p:nvPr/>
        </p:nvGrpSpPr>
        <p:grpSpPr>
          <a:xfrm>
            <a:off x="1028700" y="1386416"/>
            <a:ext cx="16230600" cy="8095852"/>
            <a:chOff x="0" y="0"/>
            <a:chExt cx="3200739" cy="1596534"/>
          </a:xfrm>
        </p:grpSpPr>
        <p:sp>
          <p:nvSpPr>
            <p:cNvPr id="3" name="Freeform 3"/>
            <p:cNvSpPr/>
            <p:nvPr/>
          </p:nvSpPr>
          <p:spPr>
            <a:xfrm>
              <a:off x="0" y="0"/>
              <a:ext cx="3200739" cy="1596534"/>
            </a:xfrm>
            <a:custGeom>
              <a:avLst/>
              <a:gdLst/>
              <a:ahLst/>
              <a:cxnLst/>
              <a:rect l="l" t="t" r="r" b="b"/>
              <a:pathLst>
                <a:path w="3200739" h="1596534">
                  <a:moveTo>
                    <a:pt x="24327" y="0"/>
                  </a:moveTo>
                  <a:lnTo>
                    <a:pt x="3176412" y="0"/>
                  </a:lnTo>
                  <a:cubicBezTo>
                    <a:pt x="3189848" y="0"/>
                    <a:pt x="3200739" y="10891"/>
                    <a:pt x="3200739" y="24327"/>
                  </a:cubicBezTo>
                  <a:lnTo>
                    <a:pt x="3200739" y="1572208"/>
                  </a:lnTo>
                  <a:cubicBezTo>
                    <a:pt x="3200739" y="1578660"/>
                    <a:pt x="3198176" y="1584847"/>
                    <a:pt x="3193614" y="1589409"/>
                  </a:cubicBezTo>
                  <a:cubicBezTo>
                    <a:pt x="3189052" y="1593971"/>
                    <a:pt x="3182864" y="1596534"/>
                    <a:pt x="3176412" y="1596534"/>
                  </a:cubicBezTo>
                  <a:lnTo>
                    <a:pt x="24327" y="1596534"/>
                  </a:lnTo>
                  <a:cubicBezTo>
                    <a:pt x="10891" y="1596534"/>
                    <a:pt x="0" y="1585643"/>
                    <a:pt x="0" y="1572208"/>
                  </a:cubicBezTo>
                  <a:lnTo>
                    <a:pt x="0" y="24327"/>
                  </a:lnTo>
                  <a:cubicBezTo>
                    <a:pt x="0" y="10891"/>
                    <a:pt x="10891" y="0"/>
                    <a:pt x="24327" y="0"/>
                  </a:cubicBezTo>
                  <a:close/>
                </a:path>
              </a:pathLst>
            </a:custGeom>
            <a:solidFill>
              <a:srgbClr val="F2F6F3"/>
            </a:solidFill>
          </p:spPr>
          <p:txBody>
            <a:bodyPr/>
            <a:lstStyle/>
            <a:p>
              <a:endParaRPr lang="en-GB"/>
            </a:p>
          </p:txBody>
        </p:sp>
        <p:sp>
          <p:nvSpPr>
            <p:cNvPr id="4" name="TextBox 4"/>
            <p:cNvSpPr txBox="1"/>
            <p:nvPr/>
          </p:nvSpPr>
          <p:spPr>
            <a:xfrm>
              <a:off x="0" y="-38100"/>
              <a:ext cx="3200739" cy="1634634"/>
            </a:xfrm>
            <a:prstGeom prst="rect">
              <a:avLst/>
            </a:prstGeom>
          </p:spPr>
          <p:txBody>
            <a:bodyPr lIns="50800" tIns="50800" rIns="50800" bIns="50800" rtlCol="0" anchor="ctr"/>
            <a:lstStyle/>
            <a:p>
              <a:pPr algn="ctr">
                <a:lnSpc>
                  <a:spcPts val="2659"/>
                </a:lnSpc>
                <a:spcBef>
                  <a:spcPct val="0"/>
                </a:spcBef>
              </a:pPr>
              <a:endParaRPr/>
            </a:p>
          </p:txBody>
        </p:sp>
      </p:grpSp>
      <p:sp>
        <p:nvSpPr>
          <p:cNvPr id="5" name="TextBox 5"/>
          <p:cNvSpPr txBox="1"/>
          <p:nvPr/>
        </p:nvSpPr>
        <p:spPr>
          <a:xfrm>
            <a:off x="3531706" y="1429289"/>
            <a:ext cx="13484693" cy="8651485"/>
          </a:xfrm>
          <a:prstGeom prst="rect">
            <a:avLst/>
          </a:prstGeom>
        </p:spPr>
        <p:txBody>
          <a:bodyPr lIns="0" tIns="0" rIns="0" bIns="0" rtlCol="0" anchor="t">
            <a:spAutoFit/>
          </a:bodyPr>
          <a:lstStyle/>
          <a:p>
            <a:pPr algn="ctr">
              <a:lnSpc>
                <a:spcPts val="6235"/>
              </a:lnSpc>
            </a:pPr>
            <a:r>
              <a:rPr lang="en-US" sz="4453" dirty="0">
                <a:solidFill>
                  <a:srgbClr val="654E4E"/>
                </a:solidFill>
                <a:latin typeface="Amaranth"/>
                <a:ea typeface="Amaranth"/>
                <a:cs typeface="Amaranth"/>
                <a:sym typeface="Amaranth"/>
              </a:rPr>
              <a:t>​</a:t>
            </a:r>
          </a:p>
          <a:p>
            <a:pPr algn="ctr">
              <a:lnSpc>
                <a:spcPts val="4025"/>
              </a:lnSpc>
            </a:pPr>
            <a:r>
              <a:rPr lang="en-US" sz="2875" dirty="0">
                <a:solidFill>
                  <a:srgbClr val="654E4E"/>
                </a:solidFill>
                <a:latin typeface="Amaranth"/>
                <a:ea typeface="Amaranth"/>
                <a:cs typeface="Amaranth"/>
                <a:sym typeface="Amaranth"/>
              </a:rPr>
              <a:t>The school gates open at 8:35am and close at 8:45am.​</a:t>
            </a:r>
          </a:p>
          <a:p>
            <a:pPr algn="ctr">
              <a:lnSpc>
                <a:spcPts val="4025"/>
              </a:lnSpc>
            </a:pPr>
            <a:r>
              <a:rPr lang="en-US" sz="2875" dirty="0">
                <a:solidFill>
                  <a:srgbClr val="654E4E"/>
                </a:solidFill>
                <a:latin typeface="Amaranth"/>
                <a:ea typeface="Amaranth"/>
                <a:cs typeface="Amaranth"/>
                <a:sym typeface="Amaranth"/>
              </a:rPr>
              <a:t>If you are late once the gate is closed, you will need to come in and sign your child/children in. if this is past 9am this is </a:t>
            </a:r>
            <a:r>
              <a:rPr lang="en-US" sz="2875" dirty="0" err="1">
                <a:solidFill>
                  <a:srgbClr val="654E4E"/>
                </a:solidFill>
                <a:latin typeface="Amaranth"/>
                <a:ea typeface="Amaranth"/>
                <a:cs typeface="Amaranth"/>
                <a:sym typeface="Amaranth"/>
              </a:rPr>
              <a:t>unauthorised</a:t>
            </a:r>
            <a:r>
              <a:rPr lang="en-US" sz="2875" dirty="0">
                <a:solidFill>
                  <a:srgbClr val="654E4E"/>
                </a:solidFill>
                <a:latin typeface="Amaranth"/>
                <a:ea typeface="Amaranth"/>
                <a:cs typeface="Amaranth"/>
                <a:sym typeface="Amaranth"/>
              </a:rPr>
              <a:t> unless informed beforehand.​</a:t>
            </a:r>
          </a:p>
          <a:p>
            <a:pPr algn="ctr">
              <a:lnSpc>
                <a:spcPts val="4025"/>
              </a:lnSpc>
            </a:pPr>
            <a:r>
              <a:rPr lang="en-US" sz="2875" dirty="0">
                <a:solidFill>
                  <a:srgbClr val="654E4E"/>
                </a:solidFill>
                <a:latin typeface="Amaranth"/>
                <a:ea typeface="Amaranth"/>
                <a:cs typeface="Amaranth"/>
                <a:sym typeface="Amaranth"/>
              </a:rPr>
              <a:t>If your child is absent, please call the school office on 01296 712622 to inform us of their absence by 9:30am.​</a:t>
            </a:r>
          </a:p>
          <a:p>
            <a:pPr algn="ctr">
              <a:lnSpc>
                <a:spcPts val="4025"/>
              </a:lnSpc>
            </a:pPr>
            <a:r>
              <a:rPr lang="en-US" sz="2875" dirty="0">
                <a:solidFill>
                  <a:srgbClr val="654E4E"/>
                </a:solidFill>
                <a:latin typeface="Amaranth"/>
                <a:ea typeface="Amaranth"/>
                <a:cs typeface="Amaranth"/>
                <a:sym typeface="Amaranth"/>
              </a:rPr>
              <a:t>Lunch is at 12:15-1:15pm​</a:t>
            </a:r>
          </a:p>
          <a:p>
            <a:pPr algn="ctr">
              <a:lnSpc>
                <a:spcPts val="4025"/>
              </a:lnSpc>
            </a:pPr>
            <a:r>
              <a:rPr lang="en-US" sz="2875" dirty="0">
                <a:solidFill>
                  <a:srgbClr val="654E4E"/>
                </a:solidFill>
                <a:latin typeface="Amaranth"/>
                <a:ea typeface="Amaranth"/>
                <a:cs typeface="Amaranth"/>
                <a:sym typeface="Amaranth"/>
              </a:rPr>
              <a:t>The end of the school day is at 3:15pm, if your child can walk home alone, please ensure the school office have been made aware of your consent for this. ​</a:t>
            </a:r>
          </a:p>
          <a:p>
            <a:pPr algn="ctr">
              <a:lnSpc>
                <a:spcPts val="4025"/>
              </a:lnSpc>
            </a:pPr>
            <a:r>
              <a:rPr lang="en-US" sz="2875" dirty="0">
                <a:solidFill>
                  <a:srgbClr val="654E4E"/>
                </a:solidFill>
                <a:latin typeface="Amaranth"/>
                <a:ea typeface="Amaranth"/>
                <a:cs typeface="Amaranth"/>
                <a:sym typeface="Amaranth"/>
              </a:rPr>
              <a:t>​</a:t>
            </a:r>
          </a:p>
          <a:p>
            <a:pPr algn="ctr">
              <a:lnSpc>
                <a:spcPts val="4025"/>
              </a:lnSpc>
            </a:pPr>
            <a:r>
              <a:rPr lang="en-US" sz="2875" dirty="0">
                <a:solidFill>
                  <a:srgbClr val="654E4E"/>
                </a:solidFill>
                <a:latin typeface="Amaranth"/>
                <a:ea typeface="Amaranth"/>
                <a:cs typeface="Amaranth"/>
                <a:sym typeface="Amaranth"/>
              </a:rPr>
              <a:t>​</a:t>
            </a:r>
          </a:p>
          <a:p>
            <a:pPr algn="ctr">
              <a:lnSpc>
                <a:spcPts val="4025"/>
              </a:lnSpc>
            </a:pPr>
            <a:r>
              <a:rPr lang="en-US" sz="2875" dirty="0">
                <a:solidFill>
                  <a:srgbClr val="654E4E"/>
                </a:solidFill>
                <a:latin typeface="Amaranth Bold"/>
                <a:ea typeface="Amaranth Bold"/>
                <a:cs typeface="Amaranth Bold"/>
                <a:sym typeface="Amaranth Bold"/>
              </a:rPr>
              <a:t>Reminders:</a:t>
            </a:r>
            <a:r>
              <a:rPr lang="en-US" sz="2875" dirty="0">
                <a:solidFill>
                  <a:srgbClr val="654E4E"/>
                </a:solidFill>
                <a:latin typeface="Amaranth"/>
                <a:ea typeface="Amaranth"/>
                <a:cs typeface="Amaranth"/>
                <a:sym typeface="Amaranth"/>
              </a:rPr>
              <a:t>​</a:t>
            </a:r>
          </a:p>
          <a:p>
            <a:pPr marL="620838" lvl="1" indent="-310419" algn="ctr">
              <a:lnSpc>
                <a:spcPts val="4025"/>
              </a:lnSpc>
              <a:buFont typeface="Arial"/>
              <a:buChar char="•"/>
            </a:pPr>
            <a:r>
              <a:rPr lang="en-US" sz="2875" dirty="0">
                <a:solidFill>
                  <a:srgbClr val="654E4E"/>
                </a:solidFill>
                <a:latin typeface="Amaranth"/>
                <a:ea typeface="Amaranth"/>
                <a:cs typeface="Amaranth"/>
                <a:sym typeface="Amaranth"/>
              </a:rPr>
              <a:t>Please do not forget to book your school dinners on Parent Pay- anything for September (first week back) must be ordered before we break up for the summer.​</a:t>
            </a:r>
          </a:p>
          <a:p>
            <a:pPr algn="ctr">
              <a:lnSpc>
                <a:spcPts val="3583"/>
              </a:lnSpc>
            </a:pPr>
            <a:r>
              <a:rPr lang="en-US" sz="2559" dirty="0">
                <a:solidFill>
                  <a:srgbClr val="654E4E"/>
                </a:solidFill>
                <a:latin typeface="Amaranth"/>
                <a:ea typeface="Amaranth"/>
                <a:cs typeface="Amaranth"/>
                <a:sym typeface="Amaranth"/>
              </a:rPr>
              <a:t>​</a:t>
            </a:r>
          </a:p>
          <a:p>
            <a:pPr marL="0" lvl="0" indent="0" algn="ctr">
              <a:lnSpc>
                <a:spcPts val="6235"/>
              </a:lnSpc>
              <a:spcBef>
                <a:spcPct val="0"/>
              </a:spcBef>
            </a:pPr>
            <a:endParaRPr lang="en-US" sz="2559" dirty="0">
              <a:solidFill>
                <a:srgbClr val="654E4E"/>
              </a:solidFill>
              <a:latin typeface="Amaranth"/>
              <a:ea typeface="Amaranth"/>
              <a:cs typeface="Amaranth"/>
              <a:sym typeface="Amaranth"/>
            </a:endParaRPr>
          </a:p>
        </p:txBody>
      </p:sp>
      <p:sp>
        <p:nvSpPr>
          <p:cNvPr id="6" name="Freeform 6"/>
          <p:cNvSpPr/>
          <p:nvPr/>
        </p:nvSpPr>
        <p:spPr>
          <a:xfrm rot="2879825">
            <a:off x="-299795" y="6001756"/>
            <a:ext cx="4429638" cy="5886562"/>
          </a:xfrm>
          <a:custGeom>
            <a:avLst/>
            <a:gdLst/>
            <a:ahLst/>
            <a:cxnLst/>
            <a:rect l="l" t="t" r="r" b="b"/>
            <a:pathLst>
              <a:path w="4429638" h="5886562">
                <a:moveTo>
                  <a:pt x="0" y="0"/>
                </a:moveTo>
                <a:lnTo>
                  <a:pt x="4429637" y="0"/>
                </a:lnTo>
                <a:lnTo>
                  <a:pt x="4429637" y="5886561"/>
                </a:lnTo>
                <a:lnTo>
                  <a:pt x="0" y="5886561"/>
                </a:lnTo>
                <a:lnTo>
                  <a:pt x="0" y="0"/>
                </a:lnTo>
                <a:close/>
              </a:path>
            </a:pathLst>
          </a:custGeom>
          <a:blipFill>
            <a:blip r:embed="rId2"/>
            <a:stretch>
              <a:fillRect/>
            </a:stretch>
          </a:blipFill>
        </p:spPr>
        <p:txBody>
          <a:bodyPr/>
          <a:lstStyle/>
          <a:p>
            <a:endParaRPr lang="en-GB"/>
          </a:p>
        </p:txBody>
      </p:sp>
      <p:sp>
        <p:nvSpPr>
          <p:cNvPr id="7" name="Freeform 7"/>
          <p:cNvSpPr/>
          <p:nvPr/>
        </p:nvSpPr>
        <p:spPr>
          <a:xfrm>
            <a:off x="14354772" y="-678110"/>
            <a:ext cx="4402272" cy="3824474"/>
          </a:xfrm>
          <a:custGeom>
            <a:avLst/>
            <a:gdLst/>
            <a:ahLst/>
            <a:cxnLst/>
            <a:rect l="l" t="t" r="r" b="b"/>
            <a:pathLst>
              <a:path w="4402272" h="3824474">
                <a:moveTo>
                  <a:pt x="0" y="0"/>
                </a:moveTo>
                <a:lnTo>
                  <a:pt x="4402273" y="0"/>
                </a:lnTo>
                <a:lnTo>
                  <a:pt x="4402273" y="3824474"/>
                </a:lnTo>
                <a:lnTo>
                  <a:pt x="0" y="382447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8" name="TextBox 8"/>
          <p:cNvSpPr txBox="1"/>
          <p:nvPr/>
        </p:nvSpPr>
        <p:spPr>
          <a:xfrm>
            <a:off x="0" y="386402"/>
            <a:ext cx="16261133" cy="1524000"/>
          </a:xfrm>
          <a:prstGeom prst="rect">
            <a:avLst/>
          </a:prstGeom>
        </p:spPr>
        <p:txBody>
          <a:bodyPr lIns="0" tIns="0" rIns="0" bIns="0" rtlCol="0" anchor="t">
            <a:spAutoFit/>
          </a:bodyPr>
          <a:lstStyle/>
          <a:p>
            <a:pPr marL="0" lvl="0" indent="0" algn="ctr">
              <a:lnSpc>
                <a:spcPts val="10679"/>
              </a:lnSpc>
              <a:spcBef>
                <a:spcPct val="0"/>
              </a:spcBef>
            </a:pPr>
            <a:r>
              <a:rPr lang="en-US" sz="8899">
                <a:solidFill>
                  <a:srgbClr val="654E4E"/>
                </a:solidFill>
                <a:latin typeface="Adult Notepad"/>
                <a:ea typeface="Adult Notepad"/>
                <a:cs typeface="Adult Notepad"/>
                <a:sym typeface="Adult Notepad"/>
              </a:rPr>
              <a:t>The School Day and Other Reminders</a:t>
            </a:r>
          </a:p>
        </p:txBody>
      </p:sp>
    </p:spTree>
  </p:cSld>
  <p:clrMapOvr>
    <a:masterClrMapping/>
  </p:clrMapOvr>
  <mc:AlternateContent xmlns:mc="http://schemas.openxmlformats.org/markup-compatibility/2006" xmlns:p14="http://schemas.microsoft.com/office/powerpoint/2010/main">
    <mc:Choice Requires="p14">
      <p:transition spd="slow" p14:dur="2000" advTm="38309"/>
    </mc:Choice>
    <mc:Fallback xmlns="">
      <p:transition spd="slow" advTm="3830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sp>
        <p:nvSpPr>
          <p:cNvPr id="2" name="Freeform 2"/>
          <p:cNvSpPr/>
          <p:nvPr/>
        </p:nvSpPr>
        <p:spPr>
          <a:xfrm>
            <a:off x="4869230" y="213987"/>
            <a:ext cx="8549539" cy="9267793"/>
          </a:xfrm>
          <a:custGeom>
            <a:avLst/>
            <a:gdLst/>
            <a:ahLst/>
            <a:cxnLst/>
            <a:rect l="l" t="t" r="r" b="b"/>
            <a:pathLst>
              <a:path w="8549539" h="9267793">
                <a:moveTo>
                  <a:pt x="0" y="0"/>
                </a:moveTo>
                <a:lnTo>
                  <a:pt x="8549540" y="0"/>
                </a:lnTo>
                <a:lnTo>
                  <a:pt x="8549540" y="9267793"/>
                </a:lnTo>
                <a:lnTo>
                  <a:pt x="0" y="926779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rot="5400000">
            <a:off x="-4877500" y="2237413"/>
            <a:ext cx="10756553" cy="6090898"/>
          </a:xfrm>
          <a:custGeom>
            <a:avLst/>
            <a:gdLst/>
            <a:ahLst/>
            <a:cxnLst/>
            <a:rect l="l" t="t" r="r" b="b"/>
            <a:pathLst>
              <a:path w="10756553" h="6090898">
                <a:moveTo>
                  <a:pt x="0" y="0"/>
                </a:moveTo>
                <a:lnTo>
                  <a:pt x="10756553" y="0"/>
                </a:lnTo>
                <a:lnTo>
                  <a:pt x="10756553" y="6090898"/>
                </a:lnTo>
                <a:lnTo>
                  <a:pt x="0" y="6090898"/>
                </a:lnTo>
                <a:lnTo>
                  <a:pt x="0" y="0"/>
                </a:lnTo>
                <a:close/>
              </a:path>
            </a:pathLst>
          </a:custGeom>
          <a:blipFill>
            <a:blip r:embed="rId4"/>
            <a:stretch>
              <a:fillRect/>
            </a:stretch>
          </a:blipFill>
        </p:spPr>
        <p:txBody>
          <a:bodyPr/>
          <a:lstStyle/>
          <a:p>
            <a:endParaRPr lang="en-GB"/>
          </a:p>
        </p:txBody>
      </p:sp>
      <p:sp>
        <p:nvSpPr>
          <p:cNvPr id="4" name="TextBox 4"/>
          <p:cNvSpPr txBox="1"/>
          <p:nvPr/>
        </p:nvSpPr>
        <p:spPr>
          <a:xfrm>
            <a:off x="6064794" y="3432663"/>
            <a:ext cx="5920699" cy="2715724"/>
          </a:xfrm>
          <a:prstGeom prst="rect">
            <a:avLst/>
          </a:prstGeom>
        </p:spPr>
        <p:txBody>
          <a:bodyPr lIns="0" tIns="0" rIns="0" bIns="0" rtlCol="0" anchor="t">
            <a:spAutoFit/>
          </a:bodyPr>
          <a:lstStyle/>
          <a:p>
            <a:pPr algn="ctr">
              <a:lnSpc>
                <a:spcPts val="5499"/>
              </a:lnSpc>
            </a:pPr>
            <a:r>
              <a:rPr lang="en-US" sz="3928">
                <a:solidFill>
                  <a:srgbClr val="654E4E"/>
                </a:solidFill>
                <a:latin typeface="Amaranth"/>
                <a:ea typeface="Amaranth"/>
                <a:cs typeface="Amaranth"/>
                <a:sym typeface="Amaranth"/>
              </a:rPr>
              <a:t>If you have any questions please feel free to contact us on hawthorns@ghw.odbst.org </a:t>
            </a:r>
          </a:p>
        </p:txBody>
      </p:sp>
      <p:sp>
        <p:nvSpPr>
          <p:cNvPr id="5" name="Freeform 5"/>
          <p:cNvSpPr/>
          <p:nvPr/>
        </p:nvSpPr>
        <p:spPr>
          <a:xfrm rot="5400000" flipV="1">
            <a:off x="12404290" y="2332827"/>
            <a:ext cx="10756553" cy="6090898"/>
          </a:xfrm>
          <a:custGeom>
            <a:avLst/>
            <a:gdLst/>
            <a:ahLst/>
            <a:cxnLst/>
            <a:rect l="l" t="t" r="r" b="b"/>
            <a:pathLst>
              <a:path w="10756553" h="6090898">
                <a:moveTo>
                  <a:pt x="0" y="6090899"/>
                </a:moveTo>
                <a:lnTo>
                  <a:pt x="10756553" y="6090899"/>
                </a:lnTo>
                <a:lnTo>
                  <a:pt x="10756553" y="0"/>
                </a:lnTo>
                <a:lnTo>
                  <a:pt x="0" y="0"/>
                </a:lnTo>
                <a:lnTo>
                  <a:pt x="0" y="6090899"/>
                </a:lnTo>
                <a:close/>
              </a:path>
            </a:pathLst>
          </a:custGeom>
          <a:blipFill>
            <a:blip r:embed="rId4"/>
            <a:stretch>
              <a:fillRect/>
            </a:stretch>
          </a:blipFill>
        </p:spPr>
        <p:txBody>
          <a:bodyPr/>
          <a:lstStyle/>
          <a:p>
            <a:endParaRPr lang="en-GB"/>
          </a:p>
        </p:txBody>
      </p:sp>
      <p:sp>
        <p:nvSpPr>
          <p:cNvPr id="6" name="TextBox 6"/>
          <p:cNvSpPr txBox="1"/>
          <p:nvPr/>
        </p:nvSpPr>
        <p:spPr>
          <a:xfrm>
            <a:off x="11504349" y="156837"/>
            <a:ext cx="4126202" cy="1909433"/>
          </a:xfrm>
          <a:prstGeom prst="rect">
            <a:avLst/>
          </a:prstGeom>
        </p:spPr>
        <p:txBody>
          <a:bodyPr lIns="0" tIns="0" rIns="0" bIns="0" rtlCol="0" anchor="t">
            <a:spAutoFit/>
          </a:bodyPr>
          <a:lstStyle/>
          <a:p>
            <a:pPr algn="ctr">
              <a:lnSpc>
                <a:spcPts val="3832"/>
              </a:lnSpc>
            </a:pPr>
            <a:r>
              <a:rPr lang="en-US" sz="2737" dirty="0">
                <a:solidFill>
                  <a:srgbClr val="654E4E"/>
                </a:solidFill>
                <a:latin typeface="Amaranth"/>
                <a:ea typeface="Amaranth"/>
                <a:cs typeface="Amaranth"/>
                <a:sym typeface="Amaranth"/>
              </a:rPr>
              <a:t>For anything SEN related, please email </a:t>
            </a:r>
            <a:r>
              <a:rPr lang="en-US" sz="2737" dirty="0" err="1">
                <a:solidFill>
                  <a:srgbClr val="654E4E"/>
                </a:solidFill>
                <a:latin typeface="Amaranth"/>
                <a:ea typeface="Amaranth"/>
                <a:cs typeface="Amaranth"/>
                <a:sym typeface="Amaranth"/>
              </a:rPr>
              <a:t>Mrs</a:t>
            </a:r>
            <a:r>
              <a:rPr lang="en-US" sz="2737" dirty="0">
                <a:solidFill>
                  <a:srgbClr val="654E4E"/>
                </a:solidFill>
                <a:latin typeface="Amaranth"/>
                <a:ea typeface="Amaranth"/>
                <a:cs typeface="Amaranth"/>
                <a:sym typeface="Amaranth"/>
              </a:rPr>
              <a:t> Dumbarton on senco@ghw.odbst.org</a:t>
            </a:r>
          </a:p>
        </p:txBody>
      </p:sp>
    </p:spTree>
  </p:cSld>
  <p:clrMapOvr>
    <a:masterClrMapping/>
  </p:clrMapOvr>
  <mc:AlternateContent xmlns:mc="http://schemas.openxmlformats.org/markup-compatibility/2006" xmlns:p14="http://schemas.microsoft.com/office/powerpoint/2010/main">
    <mc:Choice Requires="p14">
      <p:transition spd="slow" p14:dur="2000" advTm="20043"/>
    </mc:Choice>
    <mc:Fallback xmlns="">
      <p:transition spd="slow" advTm="20043"/>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TotalTime>
  <Words>1182</Words>
  <Application>Microsoft Office PowerPoint</Application>
  <PresentationFormat>Custom</PresentationFormat>
  <Paragraphs>99</Paragraphs>
  <Slides>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Adult Notepad</vt:lpstr>
      <vt:lpstr>Amaranth Bold</vt:lpstr>
      <vt:lpstr>Calibri</vt:lpstr>
      <vt:lpstr>Jenthill</vt:lpstr>
      <vt:lpstr>Arial</vt:lpstr>
      <vt:lpstr>Amaranth</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Hawthorns Class!</dc:title>
  <dc:creator>C Brigginshaw</dc:creator>
  <cp:lastModifiedBy>C Dumbarton</cp:lastModifiedBy>
  <cp:revision>112</cp:revision>
  <dcterms:created xsi:type="dcterms:W3CDTF">2006-08-16T00:00:00Z</dcterms:created>
  <dcterms:modified xsi:type="dcterms:W3CDTF">2026-01-05T12:33:22Z</dcterms:modified>
  <dc:identifier>DAGJtwIvWL0</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2024-07-04T07:18:33Z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c5a5007f-3f84-4671-899e-ff07e7938758</vt:lpwstr>
  </property>
  <property fmtid="{D5CDD505-2E9C-101B-9397-08002B2CF9AE}" pid="7" name="MSIP_Label_defa4170-0d19-0005-0004-bc88714345d2_ActionId">
    <vt:lpwstr>0db1d559-dca6-483b-9809-4001cb2df63b</vt:lpwstr>
  </property>
  <property fmtid="{D5CDD505-2E9C-101B-9397-08002B2CF9AE}" pid="8" name="MSIP_Label_defa4170-0d19-0005-0004-bc88714345d2_ContentBits">
    <vt:lpwstr>0</vt:lpwstr>
  </property>
</Properties>
</file>