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9"/>
  </p:notesMasterIdLst>
  <p:handoutMasterIdLst>
    <p:handoutMasterId r:id="rId30"/>
  </p:handoutMasterIdLst>
  <p:sldIdLst>
    <p:sldId id="256" r:id="rId2"/>
    <p:sldId id="259" r:id="rId3"/>
    <p:sldId id="292" r:id="rId4"/>
    <p:sldId id="288" r:id="rId5"/>
    <p:sldId id="262" r:id="rId6"/>
    <p:sldId id="296" r:id="rId7"/>
    <p:sldId id="265" r:id="rId8"/>
    <p:sldId id="271" r:id="rId9"/>
    <p:sldId id="294" r:id="rId10"/>
    <p:sldId id="295" r:id="rId11"/>
    <p:sldId id="274" r:id="rId12"/>
    <p:sldId id="289" r:id="rId13"/>
    <p:sldId id="290" r:id="rId14"/>
    <p:sldId id="272" r:id="rId15"/>
    <p:sldId id="280" r:id="rId16"/>
    <p:sldId id="287" r:id="rId17"/>
    <p:sldId id="283" r:id="rId18"/>
    <p:sldId id="284" r:id="rId19"/>
    <p:sldId id="286" r:id="rId20"/>
    <p:sldId id="285" r:id="rId21"/>
    <p:sldId id="282" r:id="rId22"/>
    <p:sldId id="281" r:id="rId23"/>
    <p:sldId id="270" r:id="rId24"/>
    <p:sldId id="275" r:id="rId25"/>
    <p:sldId id="268" r:id="rId26"/>
    <p:sldId id="277" r:id="rId27"/>
    <p:sldId id="279"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5" autoAdjust="0"/>
    <p:restoredTop sz="94343" autoAdjust="0"/>
  </p:normalViewPr>
  <p:slideViewPr>
    <p:cSldViewPr snapToGrid="0">
      <p:cViewPr varScale="1">
        <p:scale>
          <a:sx n="78" d="100"/>
          <a:sy n="78" d="100"/>
        </p:scale>
        <p:origin x="8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5CC6581-BD28-4875-84EA-4DE74EE6C9AA}" type="datetimeFigureOut">
              <a:rPr lang="en-GB" smtClean="0"/>
              <a:t>15/10/2024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4682DB8-6D73-4093-B534-45FD11CA2E66}" type="slidenum">
              <a:rPr lang="en-GB" smtClean="0"/>
              <a:t>‹#›</a:t>
            </a:fld>
            <a:endParaRPr lang="en-GB"/>
          </a:p>
        </p:txBody>
      </p:sp>
    </p:spTree>
    <p:extLst>
      <p:ext uri="{BB962C8B-B14F-4D97-AF65-F5344CB8AC3E}">
        <p14:creationId xmlns:p14="http://schemas.microsoft.com/office/powerpoint/2010/main" val="196391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1C1C5B-A63B-4262-ADC2-2CDDE672A829}" type="datetimeFigureOut">
              <a:rPr lang="en-GB" smtClean="0"/>
              <a:t>15/10/2024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881187-AA63-4FD4-9485-51AA5384A8D4}" type="slidenum">
              <a:rPr lang="en-GB" smtClean="0"/>
              <a:t>‹#›</a:t>
            </a:fld>
            <a:endParaRPr lang="en-GB"/>
          </a:p>
        </p:txBody>
      </p:sp>
    </p:spTree>
    <p:extLst>
      <p:ext uri="{BB962C8B-B14F-4D97-AF65-F5344CB8AC3E}">
        <p14:creationId xmlns:p14="http://schemas.microsoft.com/office/powerpoint/2010/main" val="376239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1</a:t>
            </a:fld>
            <a:endParaRPr lang="en-GB"/>
          </a:p>
        </p:txBody>
      </p:sp>
    </p:spTree>
    <p:extLst>
      <p:ext uri="{BB962C8B-B14F-4D97-AF65-F5344CB8AC3E}">
        <p14:creationId xmlns:p14="http://schemas.microsoft.com/office/powerpoint/2010/main" val="392491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CW Precursive 2" panose="03050602040000000000" pitchFamily="66" charset="0"/>
              </a:rPr>
              <a:t>EXCEEDING:  children can read phonically regular words of more than one syllable as well as many irregular but high frequency words.  They use phonic, semantic (the meaning of the words or phrases) and syntactic (relates to the rules of language) knowledge to understand unfamiliar vocabulary.  They can describe the main events in the simple stories that they have read.  </a:t>
            </a:r>
            <a:endParaRPr lang="en-GB" b="1" dirty="0">
              <a:latin typeface="CCW Precursive 2" panose="03050602040000000000" pitchFamily="66" charset="0"/>
            </a:endParaRPr>
          </a:p>
          <a:p>
            <a:endParaRPr lang="en-GB" dirty="0"/>
          </a:p>
        </p:txBody>
      </p:sp>
      <p:sp>
        <p:nvSpPr>
          <p:cNvPr id="4" name="Slide Number Placeholder 3"/>
          <p:cNvSpPr>
            <a:spLocks noGrp="1"/>
          </p:cNvSpPr>
          <p:nvPr>
            <p:ph type="sldNum" sz="quarter" idx="10"/>
          </p:nvPr>
        </p:nvSpPr>
        <p:spPr/>
        <p:txBody>
          <a:bodyPr/>
          <a:lstStyle/>
          <a:p>
            <a:fld id="{14881187-AA63-4FD4-9485-51AA5384A8D4}" type="slidenum">
              <a:rPr lang="en-GB" smtClean="0"/>
              <a:t>11</a:t>
            </a:fld>
            <a:endParaRPr lang="en-GB"/>
          </a:p>
        </p:txBody>
      </p:sp>
    </p:spTree>
    <p:extLst>
      <p:ext uri="{BB962C8B-B14F-4D97-AF65-F5344CB8AC3E}">
        <p14:creationId xmlns:p14="http://schemas.microsoft.com/office/powerpoint/2010/main" val="294060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CW Precursive 2" panose="03050602040000000000" pitchFamily="66" charset="0"/>
              </a:rPr>
              <a:t>EXCEEDING:  children can read phonically regular words of more than one syllable as well as many irregular but high frequency words.  They use phonic, semantic (the meaning of the words or phrases) and syntactic (relates to the rules of language) knowledge to understand unfamiliar vocabulary.  They can describe the main events in the simple stories that they have read.  </a:t>
            </a:r>
            <a:endParaRPr lang="en-GB" b="1" dirty="0">
              <a:latin typeface="CCW Precursive 2" panose="03050602040000000000" pitchFamily="66" charset="0"/>
            </a:endParaRPr>
          </a:p>
          <a:p>
            <a:endParaRPr lang="en-GB" dirty="0"/>
          </a:p>
        </p:txBody>
      </p:sp>
      <p:sp>
        <p:nvSpPr>
          <p:cNvPr id="4" name="Slide Number Placeholder 3"/>
          <p:cNvSpPr>
            <a:spLocks noGrp="1"/>
          </p:cNvSpPr>
          <p:nvPr>
            <p:ph type="sldNum" sz="quarter" idx="10"/>
          </p:nvPr>
        </p:nvSpPr>
        <p:spPr/>
        <p:txBody>
          <a:bodyPr/>
          <a:lstStyle/>
          <a:p>
            <a:fld id="{14881187-AA63-4FD4-9485-51AA5384A8D4}" type="slidenum">
              <a:rPr lang="en-GB" smtClean="0"/>
              <a:t>12</a:t>
            </a:fld>
            <a:endParaRPr lang="en-GB"/>
          </a:p>
        </p:txBody>
      </p:sp>
    </p:spTree>
    <p:extLst>
      <p:ext uri="{BB962C8B-B14F-4D97-AF65-F5344CB8AC3E}">
        <p14:creationId xmlns:p14="http://schemas.microsoft.com/office/powerpoint/2010/main" val="411903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sound</a:t>
            </a:r>
          </a:p>
          <a:p>
            <a:endParaRPr lang="en-GB" dirty="0"/>
          </a:p>
          <a:p>
            <a:r>
              <a:rPr lang="en-GB" dirty="0"/>
              <a:t>Revise sounds</a:t>
            </a:r>
            <a:r>
              <a:rPr lang="en-GB" baseline="0" dirty="0"/>
              <a:t> so far learnt</a:t>
            </a:r>
          </a:p>
          <a:p>
            <a:r>
              <a:rPr lang="en-GB" baseline="0" dirty="0"/>
              <a:t>Letter formation</a:t>
            </a:r>
          </a:p>
          <a:p>
            <a:r>
              <a:rPr lang="en-GB" baseline="0" dirty="0"/>
              <a:t>Tricky words</a:t>
            </a:r>
          </a:p>
          <a:p>
            <a:endParaRPr lang="en-GB" baseline="0" dirty="0"/>
          </a:p>
          <a:p>
            <a:r>
              <a:rPr lang="en-GB" baseline="0" dirty="0"/>
              <a:t>Blending for reading </a:t>
            </a:r>
          </a:p>
          <a:p>
            <a:r>
              <a:rPr lang="en-GB" baseline="0" dirty="0"/>
              <a:t>Chunking for writing – </a:t>
            </a:r>
            <a:r>
              <a:rPr lang="en-GB" b="1" baseline="0" dirty="0"/>
              <a:t>How many sounds can you hear in a word</a:t>
            </a:r>
            <a:endParaRPr lang="en-GB" baseline="0" dirty="0"/>
          </a:p>
          <a:p>
            <a:endParaRPr lang="en-GB" baseline="0" dirty="0"/>
          </a:p>
          <a:p>
            <a:r>
              <a:rPr lang="en-GB" baseline="0" dirty="0"/>
              <a:t>LISTENING SKILLS</a:t>
            </a:r>
            <a:br>
              <a:rPr lang="en-GB" baseline="0" dirty="0"/>
            </a:br>
            <a:br>
              <a:rPr lang="en-GB" baseline="0" dirty="0"/>
            </a:br>
            <a:r>
              <a:rPr lang="en-GB" baseline="0" dirty="0" err="1"/>
              <a:t>Phonicsplay</a:t>
            </a:r>
            <a:endParaRPr lang="en-GB" baseline="0" dirty="0"/>
          </a:p>
          <a:p>
            <a:endParaRPr lang="en-GB" baseline="0" dirty="0"/>
          </a:p>
          <a:p>
            <a:r>
              <a:rPr lang="en-GB" baseline="0" dirty="0"/>
              <a:t>Mr Thorne &amp; Geraldine</a:t>
            </a:r>
          </a:p>
          <a:p>
            <a:endParaRPr lang="en-GB" baseline="0" dirty="0"/>
          </a:p>
          <a:p>
            <a:r>
              <a:rPr lang="en-GB" baseline="0" dirty="0"/>
              <a:t>The order – initial pure sounds, then digraphs and </a:t>
            </a:r>
            <a:r>
              <a:rPr lang="en-GB" baseline="0" dirty="0" err="1"/>
              <a:t>trigraphs</a:t>
            </a:r>
            <a:endParaRPr lang="en-GB" baseline="0" dirty="0"/>
          </a:p>
          <a:p>
            <a:endParaRPr lang="en-GB" baseline="0" dirty="0"/>
          </a:p>
          <a:p>
            <a:r>
              <a:rPr lang="en-GB" baseline="0" dirty="0"/>
              <a:t>Tricky words and tricky sounds</a:t>
            </a:r>
          </a:p>
          <a:p>
            <a:endParaRPr lang="en-GB" baseline="0" dirty="0"/>
          </a:p>
          <a:p>
            <a:r>
              <a:rPr lang="en-GB" baseline="0" dirty="0"/>
              <a:t>YPUR JOB TODAY IS…(preparation for Year 1 and a good link </a:t>
            </a:r>
            <a:r>
              <a:rPr lang="en-GB" baseline="0"/>
              <a:t>with parents</a:t>
            </a:r>
          </a:p>
          <a:p>
            <a:endParaRPr lang="en-GB" dirty="0"/>
          </a:p>
        </p:txBody>
      </p:sp>
      <p:sp>
        <p:nvSpPr>
          <p:cNvPr id="4" name="Slide Number Placeholder 3"/>
          <p:cNvSpPr>
            <a:spLocks noGrp="1"/>
          </p:cNvSpPr>
          <p:nvPr>
            <p:ph type="sldNum" sz="quarter" idx="10"/>
          </p:nvPr>
        </p:nvSpPr>
        <p:spPr/>
        <p:txBody>
          <a:bodyPr/>
          <a:lstStyle/>
          <a:p>
            <a:fld id="{14881187-AA63-4FD4-9485-51AA5384A8D4}" type="slidenum">
              <a:rPr lang="en-GB" smtClean="0"/>
              <a:t>13</a:t>
            </a:fld>
            <a:endParaRPr lang="en-GB"/>
          </a:p>
        </p:txBody>
      </p:sp>
    </p:spTree>
    <p:extLst>
      <p:ext uri="{BB962C8B-B14F-4D97-AF65-F5344CB8AC3E}">
        <p14:creationId xmlns:p14="http://schemas.microsoft.com/office/powerpoint/2010/main" val="304489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14</a:t>
            </a:fld>
            <a:endParaRPr lang="en-GB"/>
          </a:p>
        </p:txBody>
      </p:sp>
    </p:spTree>
    <p:extLst>
      <p:ext uri="{BB962C8B-B14F-4D97-AF65-F5344CB8AC3E}">
        <p14:creationId xmlns:p14="http://schemas.microsoft.com/office/powerpoint/2010/main" val="413108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15</a:t>
            </a:fld>
            <a:endParaRPr lang="en-GB"/>
          </a:p>
        </p:txBody>
      </p:sp>
    </p:spTree>
    <p:extLst>
      <p:ext uri="{BB962C8B-B14F-4D97-AF65-F5344CB8AC3E}">
        <p14:creationId xmlns:p14="http://schemas.microsoft.com/office/powerpoint/2010/main" val="399270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16</a:t>
            </a:fld>
            <a:endParaRPr lang="en-GB"/>
          </a:p>
        </p:txBody>
      </p:sp>
    </p:spTree>
    <p:extLst>
      <p:ext uri="{BB962C8B-B14F-4D97-AF65-F5344CB8AC3E}">
        <p14:creationId xmlns:p14="http://schemas.microsoft.com/office/powerpoint/2010/main" val="2251474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17</a:t>
            </a:fld>
            <a:endParaRPr lang="en-GB"/>
          </a:p>
        </p:txBody>
      </p:sp>
    </p:spTree>
    <p:extLst>
      <p:ext uri="{BB962C8B-B14F-4D97-AF65-F5344CB8AC3E}">
        <p14:creationId xmlns:p14="http://schemas.microsoft.com/office/powerpoint/2010/main" val="221253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18</a:t>
            </a:fld>
            <a:endParaRPr lang="en-GB"/>
          </a:p>
        </p:txBody>
      </p:sp>
    </p:spTree>
    <p:extLst>
      <p:ext uri="{BB962C8B-B14F-4D97-AF65-F5344CB8AC3E}">
        <p14:creationId xmlns:p14="http://schemas.microsoft.com/office/powerpoint/2010/main" val="3898919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19</a:t>
            </a:fld>
            <a:endParaRPr lang="en-GB"/>
          </a:p>
        </p:txBody>
      </p:sp>
    </p:spTree>
    <p:extLst>
      <p:ext uri="{BB962C8B-B14F-4D97-AF65-F5344CB8AC3E}">
        <p14:creationId xmlns:p14="http://schemas.microsoft.com/office/powerpoint/2010/main" val="2202085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20</a:t>
            </a:fld>
            <a:endParaRPr lang="en-GB"/>
          </a:p>
        </p:txBody>
      </p:sp>
    </p:spTree>
    <p:extLst>
      <p:ext uri="{BB962C8B-B14F-4D97-AF65-F5344CB8AC3E}">
        <p14:creationId xmlns:p14="http://schemas.microsoft.com/office/powerpoint/2010/main" val="3472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2</a:t>
            </a:fld>
            <a:endParaRPr lang="en-GB"/>
          </a:p>
        </p:txBody>
      </p:sp>
    </p:spTree>
    <p:extLst>
      <p:ext uri="{BB962C8B-B14F-4D97-AF65-F5344CB8AC3E}">
        <p14:creationId xmlns:p14="http://schemas.microsoft.com/office/powerpoint/2010/main" val="3241007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21</a:t>
            </a:fld>
            <a:endParaRPr lang="en-GB"/>
          </a:p>
        </p:txBody>
      </p:sp>
    </p:spTree>
    <p:extLst>
      <p:ext uri="{BB962C8B-B14F-4D97-AF65-F5344CB8AC3E}">
        <p14:creationId xmlns:p14="http://schemas.microsoft.com/office/powerpoint/2010/main" val="141758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22</a:t>
            </a:fld>
            <a:endParaRPr lang="en-GB"/>
          </a:p>
        </p:txBody>
      </p:sp>
    </p:spTree>
    <p:extLst>
      <p:ext uri="{BB962C8B-B14F-4D97-AF65-F5344CB8AC3E}">
        <p14:creationId xmlns:p14="http://schemas.microsoft.com/office/powerpoint/2010/main" val="387576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23</a:t>
            </a:fld>
            <a:endParaRPr lang="en-GB"/>
          </a:p>
        </p:txBody>
      </p:sp>
    </p:spTree>
    <p:extLst>
      <p:ext uri="{BB962C8B-B14F-4D97-AF65-F5344CB8AC3E}">
        <p14:creationId xmlns:p14="http://schemas.microsoft.com/office/powerpoint/2010/main" val="20926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CCW Precursive 2" panose="03050602040000000000" pitchFamily="66" charset="0"/>
              </a:rPr>
              <a:t>EXCEEDING</a:t>
            </a:r>
            <a:r>
              <a:rPr lang="en-GB" sz="1200" b="0" baseline="0" dirty="0">
                <a:latin typeface="CCW Precursive 2" panose="03050602040000000000" pitchFamily="66" charset="0"/>
              </a:rPr>
              <a:t> </a:t>
            </a:r>
            <a:r>
              <a:rPr lang="en-GB" sz="1200" b="1" dirty="0">
                <a:latin typeface="CCW Precursive 2" panose="03050602040000000000" pitchFamily="66" charset="0"/>
              </a:rPr>
              <a:t> </a:t>
            </a:r>
            <a:r>
              <a:rPr lang="en-GB" sz="1200" dirty="0">
                <a:latin typeface="CCW Precursive 2" panose="03050602040000000000" pitchFamily="66" charset="0"/>
              </a:rPr>
              <a:t>children can spell phonically regular words of more than one syllable as well as many irregular but high frequency words.  They use key features of narrative in their own writing.</a:t>
            </a:r>
            <a:endParaRPr lang="en-GB" sz="1200" b="1" dirty="0">
              <a:latin typeface="CCW Precursive 2" panose="03050602040000000000" pitchFamily="66" charset="0"/>
            </a:endParaRPr>
          </a:p>
          <a:p>
            <a:endParaRPr lang="en-GB" dirty="0"/>
          </a:p>
        </p:txBody>
      </p:sp>
      <p:sp>
        <p:nvSpPr>
          <p:cNvPr id="4" name="Slide Number Placeholder 3"/>
          <p:cNvSpPr>
            <a:spLocks noGrp="1"/>
          </p:cNvSpPr>
          <p:nvPr>
            <p:ph type="sldNum" sz="quarter" idx="10"/>
          </p:nvPr>
        </p:nvSpPr>
        <p:spPr/>
        <p:txBody>
          <a:bodyPr/>
          <a:lstStyle/>
          <a:p>
            <a:fld id="{14881187-AA63-4FD4-9485-51AA5384A8D4}" type="slidenum">
              <a:rPr lang="en-GB" smtClean="0"/>
              <a:t>24</a:t>
            </a:fld>
            <a:endParaRPr lang="en-GB"/>
          </a:p>
        </p:txBody>
      </p:sp>
    </p:spTree>
    <p:extLst>
      <p:ext uri="{BB962C8B-B14F-4D97-AF65-F5344CB8AC3E}">
        <p14:creationId xmlns:p14="http://schemas.microsoft.com/office/powerpoint/2010/main" val="456878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read REAL books at home.  Enjoy </a:t>
            </a:r>
            <a:r>
              <a:rPr lang="en-GB"/>
              <a:t>stories – laugh!</a:t>
            </a:r>
          </a:p>
        </p:txBody>
      </p:sp>
      <p:sp>
        <p:nvSpPr>
          <p:cNvPr id="4" name="Slide Number Placeholder 3"/>
          <p:cNvSpPr>
            <a:spLocks noGrp="1"/>
          </p:cNvSpPr>
          <p:nvPr>
            <p:ph type="sldNum" sz="quarter" idx="10"/>
          </p:nvPr>
        </p:nvSpPr>
        <p:spPr/>
        <p:txBody>
          <a:bodyPr/>
          <a:lstStyle/>
          <a:p>
            <a:fld id="{14881187-AA63-4FD4-9485-51AA5384A8D4}" type="slidenum">
              <a:rPr lang="en-GB" smtClean="0"/>
              <a:t>25</a:t>
            </a:fld>
            <a:endParaRPr lang="en-GB"/>
          </a:p>
        </p:txBody>
      </p:sp>
    </p:spTree>
    <p:extLst>
      <p:ext uri="{BB962C8B-B14F-4D97-AF65-F5344CB8AC3E}">
        <p14:creationId xmlns:p14="http://schemas.microsoft.com/office/powerpoint/2010/main" val="3940586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26</a:t>
            </a:fld>
            <a:endParaRPr lang="en-GB"/>
          </a:p>
        </p:txBody>
      </p:sp>
    </p:spTree>
    <p:extLst>
      <p:ext uri="{BB962C8B-B14F-4D97-AF65-F5344CB8AC3E}">
        <p14:creationId xmlns:p14="http://schemas.microsoft.com/office/powerpoint/2010/main" val="2297748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27</a:t>
            </a:fld>
            <a:endParaRPr lang="en-GB"/>
          </a:p>
        </p:txBody>
      </p:sp>
    </p:spTree>
    <p:extLst>
      <p:ext uri="{BB962C8B-B14F-4D97-AF65-F5344CB8AC3E}">
        <p14:creationId xmlns:p14="http://schemas.microsoft.com/office/powerpoint/2010/main" val="304905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3</a:t>
            </a:fld>
            <a:endParaRPr lang="en-GB"/>
          </a:p>
        </p:txBody>
      </p:sp>
    </p:spTree>
    <p:extLst>
      <p:ext uri="{BB962C8B-B14F-4D97-AF65-F5344CB8AC3E}">
        <p14:creationId xmlns:p14="http://schemas.microsoft.com/office/powerpoint/2010/main" val="161744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4</a:t>
            </a:fld>
            <a:endParaRPr lang="en-GB"/>
          </a:p>
        </p:txBody>
      </p:sp>
    </p:spTree>
    <p:extLst>
      <p:ext uri="{BB962C8B-B14F-4D97-AF65-F5344CB8AC3E}">
        <p14:creationId xmlns:p14="http://schemas.microsoft.com/office/powerpoint/2010/main" val="325630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Interactive whiteboard g words</a:t>
            </a:r>
          </a:p>
          <a:p>
            <a:endParaRPr lang="en-GB" dirty="0"/>
          </a:p>
          <a:p>
            <a:r>
              <a:rPr lang="en-GB" dirty="0"/>
              <a:t>Speed sounds including g</a:t>
            </a:r>
          </a:p>
          <a:p>
            <a:endParaRPr lang="en-GB" dirty="0"/>
          </a:p>
          <a:p>
            <a:r>
              <a:rPr lang="en-GB" dirty="0"/>
              <a:t>Time for a rubbish picture</a:t>
            </a:r>
          </a:p>
          <a:p>
            <a:endParaRPr lang="en-GB" dirty="0"/>
          </a:p>
          <a:p>
            <a:r>
              <a:rPr lang="en-GB" dirty="0"/>
              <a:t>Handwriting</a:t>
            </a:r>
          </a:p>
          <a:p>
            <a:endParaRPr lang="en-GB" dirty="0"/>
          </a:p>
          <a:p>
            <a:r>
              <a:rPr lang="en-GB" dirty="0"/>
              <a:t>Geraldine</a:t>
            </a:r>
          </a:p>
          <a:p>
            <a:endParaRPr lang="en-GB" dirty="0"/>
          </a:p>
          <a:p>
            <a:r>
              <a:rPr lang="en-GB" dirty="0"/>
              <a:t>Build</a:t>
            </a:r>
            <a:r>
              <a:rPr lang="en-GB" baseline="0" dirty="0"/>
              <a:t> words (change first sound, change end sound, change middle sound,  nonsense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4881187-AA63-4FD4-9485-51AA5384A8D4}" type="slidenum">
              <a:rPr lang="en-GB" smtClean="0"/>
              <a:t>5</a:t>
            </a:fld>
            <a:endParaRPr lang="en-GB"/>
          </a:p>
        </p:txBody>
      </p:sp>
    </p:spTree>
    <p:extLst>
      <p:ext uri="{BB962C8B-B14F-4D97-AF65-F5344CB8AC3E}">
        <p14:creationId xmlns:p14="http://schemas.microsoft.com/office/powerpoint/2010/main" val="36980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881187-AA63-4FD4-9485-51AA5384A8D4}" type="slidenum">
              <a:rPr lang="en-GB" smtClean="0"/>
              <a:t>7</a:t>
            </a:fld>
            <a:endParaRPr lang="en-GB"/>
          </a:p>
        </p:txBody>
      </p:sp>
    </p:spTree>
    <p:extLst>
      <p:ext uri="{BB962C8B-B14F-4D97-AF65-F5344CB8AC3E}">
        <p14:creationId xmlns:p14="http://schemas.microsoft.com/office/powerpoint/2010/main" val="26437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8</a:t>
            </a:fld>
            <a:endParaRPr lang="en-GB"/>
          </a:p>
        </p:txBody>
      </p:sp>
    </p:spTree>
    <p:extLst>
      <p:ext uri="{BB962C8B-B14F-4D97-AF65-F5344CB8AC3E}">
        <p14:creationId xmlns:p14="http://schemas.microsoft.com/office/powerpoint/2010/main" val="192813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881187-AA63-4FD4-9485-51AA5384A8D4}" type="slidenum">
              <a:rPr lang="en-GB" smtClean="0"/>
              <a:t>9</a:t>
            </a:fld>
            <a:endParaRPr lang="en-GB"/>
          </a:p>
        </p:txBody>
      </p:sp>
    </p:spTree>
    <p:extLst>
      <p:ext uri="{BB962C8B-B14F-4D97-AF65-F5344CB8AC3E}">
        <p14:creationId xmlns:p14="http://schemas.microsoft.com/office/powerpoint/2010/main" val="81254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881187-AA63-4FD4-9485-51AA5384A8D4}" type="slidenum">
              <a:rPr lang="en-GB" smtClean="0"/>
              <a:t>10</a:t>
            </a:fld>
            <a:endParaRPr lang="en-GB"/>
          </a:p>
        </p:txBody>
      </p:sp>
    </p:spTree>
    <p:extLst>
      <p:ext uri="{BB962C8B-B14F-4D97-AF65-F5344CB8AC3E}">
        <p14:creationId xmlns:p14="http://schemas.microsoft.com/office/powerpoint/2010/main" val="349672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1E8D5F3D-72F7-4076-A364-012EFCB340AC}" type="datetimeFigureOut">
              <a:rPr lang="en-GB" smtClean="0"/>
              <a:t>15/10/2024</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0356086-82EB-44F2-95A3-BC1415411B38}"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6835998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D5F3D-72F7-4076-A364-012EFCB340AC}"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56086-82EB-44F2-95A3-BC1415411B38}" type="slidenum">
              <a:rPr lang="en-GB" smtClean="0"/>
              <a:t>‹#›</a:t>
            </a:fld>
            <a:endParaRPr lang="en-GB"/>
          </a:p>
        </p:txBody>
      </p:sp>
    </p:spTree>
    <p:extLst>
      <p:ext uri="{BB962C8B-B14F-4D97-AF65-F5344CB8AC3E}">
        <p14:creationId xmlns:p14="http://schemas.microsoft.com/office/powerpoint/2010/main" val="111967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1E8D5F3D-72F7-4076-A364-012EFCB340AC}" type="datetimeFigureOut">
              <a:rPr lang="en-GB" smtClean="0"/>
              <a:t>15/10/2024</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0356086-82EB-44F2-95A3-BC1415411B38}"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3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D5F3D-72F7-4076-A364-012EFCB340AC}"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56086-82EB-44F2-95A3-BC1415411B38}" type="slidenum">
              <a:rPr lang="en-GB" smtClean="0"/>
              <a:t>‹#›</a:t>
            </a:fld>
            <a:endParaRPr lang="en-GB"/>
          </a:p>
        </p:txBody>
      </p:sp>
    </p:spTree>
    <p:extLst>
      <p:ext uri="{BB962C8B-B14F-4D97-AF65-F5344CB8AC3E}">
        <p14:creationId xmlns:p14="http://schemas.microsoft.com/office/powerpoint/2010/main" val="163425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E8D5F3D-72F7-4076-A364-012EFCB340AC}" type="datetimeFigureOut">
              <a:rPr lang="en-GB" smtClean="0"/>
              <a:t>15/10/2024</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0356086-82EB-44F2-95A3-BC1415411B38}"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4309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D5F3D-72F7-4076-A364-012EFCB340AC}"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56086-82EB-44F2-95A3-BC1415411B38}" type="slidenum">
              <a:rPr lang="en-GB" smtClean="0"/>
              <a:t>‹#›</a:t>
            </a:fld>
            <a:endParaRPr lang="en-GB"/>
          </a:p>
        </p:txBody>
      </p:sp>
    </p:spTree>
    <p:extLst>
      <p:ext uri="{BB962C8B-B14F-4D97-AF65-F5344CB8AC3E}">
        <p14:creationId xmlns:p14="http://schemas.microsoft.com/office/powerpoint/2010/main" val="42618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D5F3D-72F7-4076-A364-012EFCB340AC}" type="datetimeFigureOut">
              <a:rPr lang="en-GB" smtClean="0"/>
              <a:t>15/10/2024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356086-82EB-44F2-95A3-BC1415411B38}" type="slidenum">
              <a:rPr lang="en-GB" smtClean="0"/>
              <a:t>‹#›</a:t>
            </a:fld>
            <a:endParaRPr lang="en-GB"/>
          </a:p>
        </p:txBody>
      </p:sp>
    </p:spTree>
    <p:extLst>
      <p:ext uri="{BB962C8B-B14F-4D97-AF65-F5344CB8AC3E}">
        <p14:creationId xmlns:p14="http://schemas.microsoft.com/office/powerpoint/2010/main" val="306531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D5F3D-72F7-4076-A364-012EFCB340AC}"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356086-82EB-44F2-95A3-BC1415411B38}" type="slidenum">
              <a:rPr lang="en-GB" smtClean="0"/>
              <a:t>‹#›</a:t>
            </a:fld>
            <a:endParaRPr lang="en-GB"/>
          </a:p>
        </p:txBody>
      </p:sp>
    </p:spTree>
    <p:extLst>
      <p:ext uri="{BB962C8B-B14F-4D97-AF65-F5344CB8AC3E}">
        <p14:creationId xmlns:p14="http://schemas.microsoft.com/office/powerpoint/2010/main" val="392509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E8D5F3D-72F7-4076-A364-012EFCB340AC}" type="datetimeFigureOut">
              <a:rPr lang="en-GB" smtClean="0"/>
              <a:t>15/10/2024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356086-82EB-44F2-95A3-BC1415411B38}" type="slidenum">
              <a:rPr lang="en-GB" smtClean="0"/>
              <a:t>‹#›</a:t>
            </a:fld>
            <a:endParaRPr lang="en-GB"/>
          </a:p>
        </p:txBody>
      </p:sp>
    </p:spTree>
    <p:extLst>
      <p:ext uri="{BB962C8B-B14F-4D97-AF65-F5344CB8AC3E}">
        <p14:creationId xmlns:p14="http://schemas.microsoft.com/office/powerpoint/2010/main" val="128270667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1E8D5F3D-72F7-4076-A364-012EFCB340AC}" type="datetimeFigureOut">
              <a:rPr lang="en-GB" smtClean="0"/>
              <a:t>15/10/2024</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0356086-82EB-44F2-95A3-BC1415411B38}" type="slidenum">
              <a:rPr lang="en-GB" smtClean="0"/>
              <a:t>‹#›</a:t>
            </a:fld>
            <a:endParaRPr lang="en-GB"/>
          </a:p>
        </p:txBody>
      </p:sp>
    </p:spTree>
    <p:extLst>
      <p:ext uri="{BB962C8B-B14F-4D97-AF65-F5344CB8AC3E}">
        <p14:creationId xmlns:p14="http://schemas.microsoft.com/office/powerpoint/2010/main" val="250904441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1E8D5F3D-72F7-4076-A364-012EFCB340AC}" type="datetimeFigureOut">
              <a:rPr lang="en-GB" smtClean="0"/>
              <a:t>15/10/2024</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0356086-82EB-44F2-95A3-BC1415411B38}" type="slidenum">
              <a:rPr lang="en-GB" smtClean="0"/>
              <a:t>‹#›</a:t>
            </a:fld>
            <a:endParaRPr lang="en-GB"/>
          </a:p>
        </p:txBody>
      </p:sp>
    </p:spTree>
    <p:extLst>
      <p:ext uri="{BB962C8B-B14F-4D97-AF65-F5344CB8AC3E}">
        <p14:creationId xmlns:p14="http://schemas.microsoft.com/office/powerpoint/2010/main" val="322522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1E8D5F3D-72F7-4076-A364-012EFCB340AC}" type="datetimeFigureOut">
              <a:rPr lang="en-GB" smtClean="0"/>
              <a:t>15/10/2024</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0356086-82EB-44F2-95A3-BC1415411B38}"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16757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app=desktop&amp;v=ztsfsOl9l9Q" TargetMode="External"/><Relationship Id="rId3" Type="http://schemas.openxmlformats.org/officeDocument/2006/relationships/hyperlink" Target="https://www.littlewandlelettersandsounds.org.uk/resources/for-parents/" TargetMode="External"/><Relationship Id="rId7" Type="http://schemas.openxmlformats.org/officeDocument/2006/relationships/hyperlink" Target="http://www.mrthorne.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bbc.co.uk/" TargetMode="External"/><Relationship Id="rId5" Type="http://schemas.openxmlformats.org/officeDocument/2006/relationships/hyperlink" Target="http://www.phonicsplay.co.uk/" TargetMode="External"/><Relationship Id="rId4" Type="http://schemas.openxmlformats.org/officeDocument/2006/relationships/hyperlink" Target="http://www.oxfordowl.co.u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753929025/5eaa45c0a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1190122"/>
            <a:ext cx="3793678" cy="3349641"/>
          </a:xfrm>
        </p:spPr>
        <p:txBody>
          <a:bodyPr>
            <a:normAutofit/>
          </a:bodyPr>
          <a:lstStyle/>
          <a:p>
            <a:r>
              <a:rPr lang="en-GB" sz="2400" dirty="0">
                <a:latin typeface="CCW Precursive 2" panose="03050602040000000000" pitchFamily="66" charset="0"/>
              </a:rPr>
              <a:t>EYFS </a:t>
            </a:r>
            <a:br>
              <a:rPr lang="en-GB" sz="3200" dirty="0">
                <a:latin typeface="CCW Precursive 2" panose="03050602040000000000" pitchFamily="66" charset="0"/>
              </a:rPr>
            </a:br>
            <a:br>
              <a:rPr lang="en-GB" sz="3200" dirty="0">
                <a:latin typeface="CCW Precursive 2" panose="03050602040000000000" pitchFamily="66" charset="0"/>
              </a:rPr>
            </a:br>
            <a:r>
              <a:rPr lang="en-GB" sz="2400" b="1" dirty="0">
                <a:latin typeface="CCW Precursive 2" panose="03050602040000000000" pitchFamily="66" charset="0"/>
              </a:rPr>
              <a:t>Reading &amp; Writing</a:t>
            </a:r>
            <a:br>
              <a:rPr lang="en-GB" sz="2400" b="1" dirty="0">
                <a:latin typeface="CCW Precursive 2" panose="03050602040000000000" pitchFamily="66" charset="0"/>
              </a:rPr>
            </a:br>
            <a:r>
              <a:rPr lang="en-GB" sz="2400" b="1" dirty="0">
                <a:latin typeface="CCW Precursive 2" panose="03050602040000000000" pitchFamily="66" charset="0"/>
              </a:rPr>
              <a:t>Workshop</a:t>
            </a:r>
            <a:br>
              <a:rPr lang="en-GB" sz="3200" dirty="0">
                <a:latin typeface="CCW Precursive 2" panose="03050602040000000000" pitchFamily="66" charset="0"/>
              </a:rPr>
            </a:br>
            <a:br>
              <a:rPr lang="en-GB" sz="3200" dirty="0">
                <a:latin typeface="CCW Precursive 2" panose="03050602040000000000" pitchFamily="66" charset="0"/>
              </a:rPr>
            </a:br>
            <a:endParaRPr lang="en-GB" sz="3200" dirty="0">
              <a:latin typeface="CCW Precursive 2" panose="03050602040000000000" pitchFamily="66" charset="0"/>
            </a:endParaRPr>
          </a:p>
        </p:txBody>
      </p:sp>
      <p:sp>
        <p:nvSpPr>
          <p:cNvPr id="3" name="Subtitle 2"/>
          <p:cNvSpPr>
            <a:spLocks noGrp="1"/>
          </p:cNvSpPr>
          <p:nvPr>
            <p:ph type="subTitle" idx="1"/>
          </p:nvPr>
        </p:nvSpPr>
        <p:spPr/>
        <p:txBody>
          <a:bodyPr/>
          <a:lstStyle/>
          <a:p>
            <a:r>
              <a:rPr lang="en-GB" dirty="0">
                <a:latin typeface="CCW Precursive 2" panose="03050602040000000000" pitchFamily="66" charset="0"/>
              </a:rPr>
              <a:t>October 2024</a:t>
            </a:r>
          </a:p>
        </p:txBody>
      </p:sp>
    </p:spTree>
    <p:extLst>
      <p:ext uri="{BB962C8B-B14F-4D97-AF65-F5344CB8AC3E}">
        <p14:creationId xmlns:p14="http://schemas.microsoft.com/office/powerpoint/2010/main" val="81564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sz="2400" dirty="0">
                <a:latin typeface="CCW Precursive 2" panose="03050602040000000000" pitchFamily="66" charset="0"/>
              </a:rPr>
              <a:t>Tricky words cannot be decoded by phonics.</a:t>
            </a:r>
          </a:p>
          <a:p>
            <a:r>
              <a:rPr lang="en-GB" sz="2400" dirty="0">
                <a:latin typeface="CCW Precursive 2" panose="03050602040000000000" pitchFamily="66" charset="0"/>
              </a:rPr>
              <a:t>They just have to be read on sight</a:t>
            </a:r>
          </a:p>
          <a:p>
            <a:endParaRPr lang="en-GB" sz="2400" dirty="0">
              <a:latin typeface="CCW Precursive 2" panose="03050602040000000000" pitchFamily="66" charset="0"/>
            </a:endParaRPr>
          </a:p>
          <a:p>
            <a:pPr marL="320040" lvl="1" indent="0" algn="ctr">
              <a:buNone/>
            </a:pPr>
            <a:r>
              <a:rPr lang="en-GB" sz="2400" dirty="0">
                <a:latin typeface="CCW Precursive 2" panose="03050602040000000000" pitchFamily="66" charset="0"/>
              </a:rPr>
              <a:t>the, I, no, go, to</a:t>
            </a:r>
          </a:p>
          <a:p>
            <a:pPr marL="320040" lvl="1" indent="0" algn="ctr">
              <a:buNone/>
            </a:pPr>
            <a:r>
              <a:rPr lang="en-GB" sz="2400" dirty="0">
                <a:latin typeface="CCW Precursive 2" panose="03050602040000000000" pitchFamily="66" charset="0"/>
              </a:rPr>
              <a:t>he, she, we, me, my, said</a:t>
            </a:r>
          </a:p>
          <a:p>
            <a:pPr marL="320040" lvl="1" indent="0" algn="ctr">
              <a:buNone/>
            </a:pPr>
            <a:endParaRPr lang="en-GB" sz="2400" dirty="0">
              <a:latin typeface="CCW Precursive 2" panose="03050602040000000000" pitchFamily="66" charset="0"/>
            </a:endParaRPr>
          </a:p>
          <a:p>
            <a:pPr marL="320040" lvl="1" indent="0">
              <a:buNone/>
            </a:pPr>
            <a:r>
              <a:rPr lang="en-GB" sz="2800" b="1" dirty="0">
                <a:latin typeface="CCW Precursive 2" panose="03050602040000000000" pitchFamily="66" charset="0"/>
              </a:rPr>
              <a:t>There is always a part of a tricky word that is not tricky.</a:t>
            </a:r>
            <a:endParaRPr lang="en-GB" b="1" dirty="0">
              <a:latin typeface="CCW Precursive 2" panose="03050602040000000000" pitchFamily="66" charset="0"/>
            </a:endParaRPr>
          </a:p>
        </p:txBody>
      </p:sp>
      <p:sp>
        <p:nvSpPr>
          <p:cNvPr id="5" name="Title 1"/>
          <p:cNvSpPr>
            <a:spLocks noGrp="1"/>
          </p:cNvSpPr>
          <p:nvPr>
            <p:ph type="title"/>
          </p:nvPr>
        </p:nvSpPr>
        <p:spPr>
          <a:xfrm>
            <a:off x="2933700" y="568345"/>
            <a:ext cx="8770571" cy="918710"/>
          </a:xfrm>
        </p:spPr>
        <p:txBody>
          <a:bodyPr>
            <a:normAutofit/>
          </a:bodyPr>
          <a:lstStyle/>
          <a:p>
            <a:r>
              <a:rPr lang="en-GB" sz="3200" b="1" dirty="0">
                <a:latin typeface="CCW Precursive 2" panose="03050602040000000000" pitchFamily="66" charset="0"/>
              </a:rPr>
              <a:t>Harder to Read Words &amp; Homework</a:t>
            </a:r>
          </a:p>
        </p:txBody>
      </p:sp>
    </p:spTree>
    <p:extLst>
      <p:ext uri="{BB962C8B-B14F-4D97-AF65-F5344CB8AC3E}">
        <p14:creationId xmlns:p14="http://schemas.microsoft.com/office/powerpoint/2010/main" val="54533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55" y="275277"/>
            <a:ext cx="9561146" cy="1560716"/>
          </a:xfrm>
        </p:spPr>
        <p:txBody>
          <a:bodyPr>
            <a:normAutofit/>
          </a:bodyPr>
          <a:lstStyle/>
          <a:p>
            <a:r>
              <a:rPr lang="en-GB" sz="2400" dirty="0">
                <a:latin typeface="CCW Precursive 2" panose="03050602040000000000" pitchFamily="66" charset="0"/>
              </a:rPr>
              <a:t>The</a:t>
            </a:r>
            <a:r>
              <a:rPr lang="en-GB" sz="2400" b="1" dirty="0">
                <a:latin typeface="CCW Precursive 2" panose="03050602040000000000" pitchFamily="66" charset="0"/>
              </a:rPr>
              <a:t> </a:t>
            </a:r>
            <a:r>
              <a:rPr lang="en-GB" sz="2400" dirty="0">
                <a:latin typeface="CCW Precursive 2" panose="03050602040000000000" pitchFamily="66" charset="0"/>
              </a:rPr>
              <a:t>Early Learning Goal for </a:t>
            </a:r>
            <a:r>
              <a:rPr lang="en-GB" sz="2400" dirty="0">
                <a:solidFill>
                  <a:srgbClr val="002060"/>
                </a:solidFill>
                <a:latin typeface="CCW Precursive 2" panose="03050602040000000000" pitchFamily="66" charset="0"/>
              </a:rPr>
              <a:t>Word Reading</a:t>
            </a:r>
          </a:p>
        </p:txBody>
      </p:sp>
      <p:sp>
        <p:nvSpPr>
          <p:cNvPr id="3" name="Content Placeholder 2"/>
          <p:cNvSpPr>
            <a:spLocks noGrp="1"/>
          </p:cNvSpPr>
          <p:nvPr>
            <p:ph idx="1"/>
          </p:nvPr>
        </p:nvSpPr>
        <p:spPr>
          <a:xfrm>
            <a:off x="2850573" y="2466109"/>
            <a:ext cx="8770571" cy="4156364"/>
          </a:xfrm>
        </p:spPr>
        <p:txBody>
          <a:bodyPr>
            <a:normAutofit/>
          </a:bodyPr>
          <a:lstStyle/>
          <a:p>
            <a:r>
              <a:rPr lang="en-GB" b="1" dirty="0">
                <a:solidFill>
                  <a:srgbClr val="002060"/>
                </a:solidFill>
                <a:latin typeface="CCW Precursive 2" panose="03050602040000000000" pitchFamily="66" charset="0"/>
              </a:rPr>
              <a:t>Emerging</a:t>
            </a:r>
          </a:p>
          <a:p>
            <a:endParaRPr lang="en-GB" b="1" dirty="0">
              <a:latin typeface="CCW Precursive 2" panose="03050602040000000000" pitchFamily="66" charset="0"/>
            </a:endParaRPr>
          </a:p>
          <a:p>
            <a:r>
              <a:rPr lang="en-GB" b="1" dirty="0">
                <a:latin typeface="CCW Precursive 2" panose="03050602040000000000" pitchFamily="66" charset="0"/>
              </a:rPr>
              <a:t>Children at the </a:t>
            </a:r>
            <a:r>
              <a:rPr lang="en-GB" b="1" dirty="0">
                <a:solidFill>
                  <a:srgbClr val="002060"/>
                </a:solidFill>
                <a:latin typeface="CCW Precursive 2" panose="03050602040000000000" pitchFamily="66" charset="0"/>
              </a:rPr>
              <a:t>expected</a:t>
            </a:r>
            <a:r>
              <a:rPr lang="en-GB" b="1" dirty="0">
                <a:latin typeface="CCW Precursive 2" panose="03050602040000000000" pitchFamily="66" charset="0"/>
              </a:rPr>
              <a:t> level will</a:t>
            </a:r>
            <a:r>
              <a:rPr lang="en-GB" dirty="0">
                <a:latin typeface="CCW Precursive 2" panose="03050602040000000000" pitchFamily="66" charset="0"/>
              </a:rPr>
              <a:t>:  </a:t>
            </a:r>
          </a:p>
          <a:p>
            <a:pPr lvl="1"/>
            <a:r>
              <a:rPr lang="en-GB" dirty="0">
                <a:latin typeface="CCW Precursive 2" panose="03050602040000000000" pitchFamily="66" charset="0"/>
              </a:rPr>
              <a:t>Say a sound for each letter in the alphabet and at least 10 digraphs</a:t>
            </a:r>
          </a:p>
          <a:p>
            <a:pPr lvl="1"/>
            <a:r>
              <a:rPr lang="en-GB" dirty="0">
                <a:latin typeface="CCW Precursive 2" panose="03050602040000000000" pitchFamily="66" charset="0"/>
              </a:rPr>
              <a:t>Read words consistent with their phonic knowledge by sound-blending</a:t>
            </a:r>
          </a:p>
          <a:p>
            <a:pPr lvl="1"/>
            <a:r>
              <a:rPr lang="en-GB" dirty="0">
                <a:latin typeface="CCW Precursive 2" panose="03050602040000000000" pitchFamily="66" charset="0"/>
              </a:rPr>
              <a:t>Read aloud simple sentences and books that are consistent with their phonic knowledge, including some common exception words</a:t>
            </a:r>
          </a:p>
          <a:p>
            <a:r>
              <a:rPr lang="en-GB" b="1" dirty="0">
                <a:solidFill>
                  <a:srgbClr val="002060"/>
                </a:solidFill>
                <a:latin typeface="CCW Precursive 2" panose="03050602040000000000" pitchFamily="66" charset="0"/>
              </a:rPr>
              <a:t>Exceeding </a:t>
            </a:r>
            <a:r>
              <a:rPr lang="en-GB" b="1" dirty="0">
                <a:solidFill>
                  <a:srgbClr val="FF0000"/>
                </a:solidFill>
                <a:latin typeface="CCW Precursive 2" panose="03050602040000000000" pitchFamily="66" charset="0"/>
              </a:rPr>
              <a:t>– </a:t>
            </a:r>
            <a:r>
              <a:rPr lang="en-GB" sz="1700" b="1" dirty="0">
                <a:solidFill>
                  <a:srgbClr val="FF0000"/>
                </a:solidFill>
                <a:latin typeface="CCW Precursive 2" panose="03050602040000000000" pitchFamily="66" charset="0"/>
              </a:rPr>
              <a:t>THERE IS NO EXCEEDING LEVEL ANYMORE</a:t>
            </a:r>
          </a:p>
        </p:txBody>
      </p:sp>
      <p:sp>
        <p:nvSpPr>
          <p:cNvPr id="4" name="Explosion 1 3"/>
          <p:cNvSpPr/>
          <p:nvPr/>
        </p:nvSpPr>
        <p:spPr>
          <a:xfrm>
            <a:off x="92652" y="275277"/>
            <a:ext cx="3053938" cy="282360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CW Precursive 2" panose="03050602040000000000" pitchFamily="66" charset="0"/>
              </a:rPr>
              <a:t>Our evidence must be child initiated – your evidence counts!</a:t>
            </a:r>
          </a:p>
        </p:txBody>
      </p:sp>
    </p:spTree>
    <p:extLst>
      <p:ext uri="{BB962C8B-B14F-4D97-AF65-F5344CB8AC3E}">
        <p14:creationId xmlns:p14="http://schemas.microsoft.com/office/powerpoint/2010/main" val="401692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54" y="275277"/>
            <a:ext cx="9854045" cy="1560716"/>
          </a:xfrm>
        </p:spPr>
        <p:txBody>
          <a:bodyPr>
            <a:normAutofit/>
          </a:bodyPr>
          <a:lstStyle/>
          <a:p>
            <a:r>
              <a:rPr lang="en-GB" sz="2400" dirty="0">
                <a:latin typeface="CCW Precursive 2" panose="03050602040000000000" pitchFamily="66" charset="0"/>
              </a:rPr>
              <a:t>The</a:t>
            </a:r>
            <a:r>
              <a:rPr lang="en-GB" sz="2400" b="1" dirty="0">
                <a:latin typeface="CCW Precursive 2" panose="03050602040000000000" pitchFamily="66" charset="0"/>
              </a:rPr>
              <a:t> </a:t>
            </a:r>
            <a:r>
              <a:rPr lang="en-GB" sz="2400" dirty="0">
                <a:latin typeface="CCW Precursive 2" panose="03050602040000000000" pitchFamily="66" charset="0"/>
              </a:rPr>
              <a:t>Early Learning Goal for </a:t>
            </a:r>
            <a:r>
              <a:rPr lang="en-GB" sz="2400" dirty="0">
                <a:solidFill>
                  <a:srgbClr val="002060"/>
                </a:solidFill>
                <a:latin typeface="CCW Precursive 2" panose="03050602040000000000" pitchFamily="66" charset="0"/>
              </a:rPr>
              <a:t>Comprehension</a:t>
            </a:r>
          </a:p>
        </p:txBody>
      </p:sp>
      <p:sp>
        <p:nvSpPr>
          <p:cNvPr id="3" name="Content Placeholder 2"/>
          <p:cNvSpPr>
            <a:spLocks noGrp="1"/>
          </p:cNvSpPr>
          <p:nvPr>
            <p:ph idx="1"/>
          </p:nvPr>
        </p:nvSpPr>
        <p:spPr>
          <a:xfrm>
            <a:off x="2850573" y="2466109"/>
            <a:ext cx="8770571" cy="4156364"/>
          </a:xfrm>
        </p:spPr>
        <p:txBody>
          <a:bodyPr>
            <a:normAutofit/>
          </a:bodyPr>
          <a:lstStyle/>
          <a:p>
            <a:r>
              <a:rPr lang="en-GB" b="1" dirty="0">
                <a:solidFill>
                  <a:srgbClr val="002060"/>
                </a:solidFill>
                <a:latin typeface="CCW Precursive 2" panose="03050602040000000000" pitchFamily="66" charset="0"/>
              </a:rPr>
              <a:t>Emerging</a:t>
            </a:r>
          </a:p>
          <a:p>
            <a:endParaRPr lang="en-GB" b="1" dirty="0">
              <a:latin typeface="CCW Precursive 2" panose="03050602040000000000" pitchFamily="66" charset="0"/>
            </a:endParaRPr>
          </a:p>
          <a:p>
            <a:r>
              <a:rPr lang="en-GB" b="1" dirty="0">
                <a:latin typeface="CCW Precursive 2" panose="03050602040000000000" pitchFamily="66" charset="0"/>
              </a:rPr>
              <a:t>Children at the </a:t>
            </a:r>
            <a:r>
              <a:rPr lang="en-GB" b="1" dirty="0">
                <a:solidFill>
                  <a:srgbClr val="002060"/>
                </a:solidFill>
                <a:latin typeface="CCW Precursive 2" panose="03050602040000000000" pitchFamily="66" charset="0"/>
              </a:rPr>
              <a:t>expected</a:t>
            </a:r>
            <a:r>
              <a:rPr lang="en-GB" b="1" dirty="0">
                <a:latin typeface="CCW Precursive 2" panose="03050602040000000000" pitchFamily="66" charset="0"/>
              </a:rPr>
              <a:t> level will</a:t>
            </a:r>
            <a:r>
              <a:rPr lang="en-GB" dirty="0">
                <a:latin typeface="CCW Precursive 2" panose="03050602040000000000" pitchFamily="66" charset="0"/>
              </a:rPr>
              <a:t>:  </a:t>
            </a:r>
          </a:p>
          <a:p>
            <a:pPr lvl="1"/>
            <a:r>
              <a:rPr lang="en-GB" dirty="0">
                <a:latin typeface="CCW Precursive 2" panose="03050602040000000000" pitchFamily="66" charset="0"/>
              </a:rPr>
              <a:t>Demonstrate understanding of what has been read to them by retelling stories and narratives using their own words and </a:t>
            </a:r>
            <a:r>
              <a:rPr lang="en-GB">
                <a:latin typeface="CCW Precursive 2" panose="03050602040000000000" pitchFamily="66" charset="0"/>
              </a:rPr>
              <a:t>recently introduced </a:t>
            </a:r>
            <a:r>
              <a:rPr lang="en-GB" dirty="0">
                <a:latin typeface="CCW Precursive 2" panose="03050602040000000000" pitchFamily="66" charset="0"/>
              </a:rPr>
              <a:t>vocabulary</a:t>
            </a:r>
          </a:p>
          <a:p>
            <a:pPr lvl="1"/>
            <a:r>
              <a:rPr lang="en-GB" dirty="0">
                <a:latin typeface="CCW Precursive 2" panose="03050602040000000000" pitchFamily="66" charset="0"/>
              </a:rPr>
              <a:t>Anticipate – where appropriate – key events in stories</a:t>
            </a:r>
          </a:p>
          <a:p>
            <a:pPr lvl="1"/>
            <a:r>
              <a:rPr lang="en-GB" dirty="0">
                <a:latin typeface="CCW Precursive 2" panose="03050602040000000000" pitchFamily="66" charset="0"/>
              </a:rPr>
              <a:t>Use and understand recently introduced vocabulary during discussions about stories, non-fiction, rhymes and poems and during role-play</a:t>
            </a:r>
          </a:p>
          <a:p>
            <a:r>
              <a:rPr lang="en-GB" b="1" dirty="0">
                <a:solidFill>
                  <a:srgbClr val="002060"/>
                </a:solidFill>
                <a:latin typeface="CCW Precursive 2" panose="03050602040000000000" pitchFamily="66" charset="0"/>
              </a:rPr>
              <a:t>Exceeding </a:t>
            </a:r>
            <a:r>
              <a:rPr lang="en-GB" b="1" dirty="0">
                <a:solidFill>
                  <a:srgbClr val="FF0000"/>
                </a:solidFill>
                <a:latin typeface="CCW Precursive 2" panose="03050602040000000000" pitchFamily="66" charset="0"/>
              </a:rPr>
              <a:t>– </a:t>
            </a:r>
            <a:r>
              <a:rPr lang="en-GB" sz="1700" b="1" dirty="0">
                <a:solidFill>
                  <a:srgbClr val="FF0000"/>
                </a:solidFill>
                <a:latin typeface="CCW Precursive 2" panose="03050602040000000000" pitchFamily="66" charset="0"/>
              </a:rPr>
              <a:t>THERE IS NO EXCEEDING LEVEL ANYMORE</a:t>
            </a:r>
          </a:p>
        </p:txBody>
      </p:sp>
      <p:sp>
        <p:nvSpPr>
          <p:cNvPr id="4" name="Explosion 1 3"/>
          <p:cNvSpPr/>
          <p:nvPr/>
        </p:nvSpPr>
        <p:spPr>
          <a:xfrm>
            <a:off x="92652" y="275277"/>
            <a:ext cx="3053938" cy="282360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CW Precursive 2" panose="03050602040000000000" pitchFamily="66" charset="0"/>
              </a:rPr>
              <a:t>Our evidence must be child initiated – your evidence counts!</a:t>
            </a:r>
          </a:p>
        </p:txBody>
      </p:sp>
    </p:spTree>
    <p:extLst>
      <p:ext uri="{BB962C8B-B14F-4D97-AF65-F5344CB8AC3E}">
        <p14:creationId xmlns:p14="http://schemas.microsoft.com/office/powerpoint/2010/main" val="361743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86" y="3082966"/>
            <a:ext cx="10776714" cy="1756888"/>
          </a:xfrm>
        </p:spPr>
        <p:txBody>
          <a:bodyPr>
            <a:normAutofit fontScale="90000"/>
          </a:bodyPr>
          <a:lstStyle/>
          <a:p>
            <a:br>
              <a:rPr lang="en-GB" sz="4400" dirty="0">
                <a:solidFill>
                  <a:schemeClr val="tx1"/>
                </a:solidFill>
                <a:latin typeface="CCW Precursive 2" panose="03050602040000000000" pitchFamily="66" charset="0"/>
              </a:rPr>
            </a:br>
            <a:br>
              <a:rPr lang="en-GB" sz="4400" dirty="0">
                <a:solidFill>
                  <a:schemeClr val="tx1"/>
                </a:solidFill>
                <a:latin typeface="CCW Precursive 2" panose="03050602040000000000" pitchFamily="66" charset="0"/>
              </a:rPr>
            </a:br>
            <a:br>
              <a:rPr lang="en-GB" sz="4400" dirty="0">
                <a:solidFill>
                  <a:schemeClr val="tx1"/>
                </a:solidFill>
                <a:latin typeface="CCW Precursive 2" panose="03050602040000000000" pitchFamily="66" charset="0"/>
              </a:rPr>
            </a:br>
            <a:r>
              <a:rPr lang="en-GB" sz="6700" dirty="0">
                <a:solidFill>
                  <a:srgbClr val="002060"/>
                </a:solidFill>
                <a:latin typeface="CCW Precursive 2" panose="03050602040000000000" pitchFamily="66" charset="0"/>
              </a:rPr>
              <a:t>Writing…</a:t>
            </a:r>
            <a:br>
              <a:rPr lang="en-GB" sz="4400" dirty="0">
                <a:solidFill>
                  <a:schemeClr val="tx1"/>
                </a:solidFill>
                <a:latin typeface="CCW Precursive 2" panose="03050602040000000000" pitchFamily="66" charset="0"/>
              </a:rPr>
            </a:br>
            <a:br>
              <a:rPr lang="en-GB" sz="2800" dirty="0">
                <a:solidFill>
                  <a:schemeClr val="tx1"/>
                </a:solidFill>
                <a:latin typeface="CCW Precursive 2" panose="03050602040000000000" pitchFamily="66" charset="0"/>
              </a:rPr>
            </a:br>
            <a:endParaRPr lang="en-GB" sz="2800" dirty="0">
              <a:solidFill>
                <a:schemeClr val="tx1"/>
              </a:solidFill>
              <a:latin typeface="CCW Precursive 2" panose="03050602040000000000" pitchFamily="66" charset="0"/>
            </a:endParaRPr>
          </a:p>
        </p:txBody>
      </p:sp>
    </p:spTree>
    <p:extLst>
      <p:ext uri="{BB962C8B-B14F-4D97-AF65-F5344CB8AC3E}">
        <p14:creationId xmlns:p14="http://schemas.microsoft.com/office/powerpoint/2010/main" val="291362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890" y="1667309"/>
            <a:ext cx="10763967" cy="4524315"/>
          </a:xfrm>
          <a:prstGeom prst="rect">
            <a:avLst/>
          </a:prstGeom>
        </p:spPr>
        <p:txBody>
          <a:bodyPr wrap="square">
            <a:spAutoFit/>
          </a:bodyPr>
          <a:lstStyle/>
          <a:p>
            <a:pPr marL="342900" indent="-342900">
              <a:buFont typeface="+mj-lt"/>
              <a:buAutoNum type="arabicPeriod"/>
            </a:pPr>
            <a:r>
              <a:rPr lang="en-GB" dirty="0">
                <a:latin typeface="CCW Precursive 2" panose="03050602040000000000" pitchFamily="66" charset="0"/>
              </a:rPr>
              <a:t>Makes marks but doesn’t give a meaning</a:t>
            </a:r>
          </a:p>
          <a:p>
            <a:pPr marL="342900" indent="-342900">
              <a:buFont typeface="+mj-lt"/>
              <a:buAutoNum type="arabicPeriod"/>
            </a:pPr>
            <a:endParaRPr lang="en-GB" dirty="0">
              <a:latin typeface="CCW Precursive 2" panose="03050602040000000000" pitchFamily="66" charset="0"/>
            </a:endParaRPr>
          </a:p>
          <a:p>
            <a:pPr marL="342900" indent="-342900">
              <a:buFont typeface="+mj-lt"/>
              <a:buAutoNum type="arabicPeriod"/>
            </a:pPr>
            <a:r>
              <a:rPr lang="en-GB" dirty="0">
                <a:latin typeface="CCW Precursive 2" panose="03050602040000000000" pitchFamily="66" charset="0"/>
              </a:rPr>
              <a:t>Gives meaning to marks</a:t>
            </a:r>
          </a:p>
          <a:p>
            <a:pPr marL="342900" indent="-342900">
              <a:buFont typeface="+mj-lt"/>
              <a:buAutoNum type="arabicPeriod"/>
            </a:pPr>
            <a:endParaRPr lang="en-GB" dirty="0">
              <a:latin typeface="CCW Precursive 2" panose="03050602040000000000" pitchFamily="66" charset="0"/>
            </a:endParaRPr>
          </a:p>
          <a:p>
            <a:pPr marL="342900" indent="-342900">
              <a:buFont typeface="+mj-lt"/>
              <a:buAutoNum type="arabicPeriod"/>
            </a:pPr>
            <a:r>
              <a:rPr lang="en-GB" dirty="0">
                <a:latin typeface="CCW Precursive 2" panose="03050602040000000000" pitchFamily="66" charset="0"/>
              </a:rPr>
              <a:t>Uses recognisable letters in mark-making</a:t>
            </a:r>
          </a:p>
          <a:p>
            <a:pPr marL="342900" indent="-342900">
              <a:buFont typeface="+mj-lt"/>
              <a:buAutoNum type="arabicPeriod"/>
            </a:pPr>
            <a:endParaRPr lang="en-GB" dirty="0">
              <a:latin typeface="CCW Precursive 2" panose="03050602040000000000" pitchFamily="66" charset="0"/>
            </a:endParaRPr>
          </a:p>
          <a:p>
            <a:pPr marL="342900" indent="-342900">
              <a:buFont typeface="+mj-lt"/>
              <a:buAutoNum type="arabicPeriod"/>
            </a:pPr>
            <a:r>
              <a:rPr lang="en-GB" dirty="0">
                <a:latin typeface="CCW Precursive 2" panose="03050602040000000000" pitchFamily="66" charset="0"/>
              </a:rPr>
              <a:t>Hears the initial sound in a word and represents it with ‘a letter’</a:t>
            </a:r>
          </a:p>
          <a:p>
            <a:pPr marL="342900" indent="-342900">
              <a:buFont typeface="+mj-lt"/>
              <a:buAutoNum type="arabicPeriod"/>
            </a:pPr>
            <a:endParaRPr lang="en-GB" dirty="0">
              <a:latin typeface="CCW Precursive 2" panose="03050602040000000000" pitchFamily="66" charset="0"/>
            </a:endParaRPr>
          </a:p>
          <a:p>
            <a:pPr marL="342900" indent="-342900">
              <a:buFont typeface="+mj-lt"/>
              <a:buAutoNum type="arabicPeriod"/>
            </a:pPr>
            <a:r>
              <a:rPr lang="en-GB" dirty="0">
                <a:latin typeface="CCW Precursive 2" panose="03050602040000000000" pitchFamily="66" charset="0"/>
              </a:rPr>
              <a:t>Hears initial sounds in a word and represent it with the corresponding letter</a:t>
            </a:r>
          </a:p>
          <a:p>
            <a:pPr marL="342900" indent="-342900">
              <a:buFont typeface="+mj-lt"/>
              <a:buAutoNum type="arabicPeriod"/>
            </a:pPr>
            <a:endParaRPr lang="en-GB" dirty="0">
              <a:latin typeface="CCW Precursive 2" panose="03050602040000000000" pitchFamily="66" charset="0"/>
            </a:endParaRPr>
          </a:p>
          <a:p>
            <a:pPr marL="342900" indent="-342900">
              <a:buFont typeface="+mj-lt"/>
              <a:buAutoNum type="arabicPeriod"/>
            </a:pPr>
            <a:r>
              <a:rPr lang="en-GB" dirty="0">
                <a:latin typeface="CCW Precursive 2" panose="03050602040000000000" pitchFamily="66" charset="0"/>
              </a:rPr>
              <a:t>Hears initial and end sounds in words and represents them with the corresponding letter</a:t>
            </a:r>
          </a:p>
          <a:p>
            <a:pPr marL="342900" indent="-342900">
              <a:buFont typeface="+mj-lt"/>
              <a:buAutoNum type="arabicPeriod"/>
            </a:pPr>
            <a:endParaRPr lang="en-GB" dirty="0">
              <a:latin typeface="CCW Precursive 2" panose="03050602040000000000" pitchFamily="66" charset="0"/>
            </a:endParaRPr>
          </a:p>
          <a:p>
            <a:pPr marL="342900" indent="-342900">
              <a:buFont typeface="+mj-lt"/>
              <a:buAutoNum type="arabicPeriod"/>
            </a:pPr>
            <a:r>
              <a:rPr lang="en-GB" dirty="0">
                <a:latin typeface="CCW Precursive 2" panose="03050602040000000000" pitchFamily="66" charset="0"/>
              </a:rPr>
              <a:t>Hears more sounds in words – ‘segmenting for writing’ is the opposite of ‘blending for reading’</a:t>
            </a:r>
          </a:p>
        </p:txBody>
      </p:sp>
      <p:sp>
        <p:nvSpPr>
          <p:cNvPr id="3" name="Rectangle 2"/>
          <p:cNvSpPr/>
          <p:nvPr/>
        </p:nvSpPr>
        <p:spPr>
          <a:xfrm>
            <a:off x="374072" y="445946"/>
            <a:ext cx="10640291" cy="923330"/>
          </a:xfrm>
          <a:prstGeom prst="rect">
            <a:avLst/>
          </a:prstGeom>
        </p:spPr>
        <p:txBody>
          <a:bodyPr wrap="square">
            <a:spAutoFit/>
          </a:bodyPr>
          <a:lstStyle/>
          <a:p>
            <a:pPr algn="ctr"/>
            <a:r>
              <a:rPr lang="en-GB" dirty="0">
                <a:solidFill>
                  <a:schemeClr val="accent6">
                    <a:lumMod val="75000"/>
                  </a:schemeClr>
                </a:solidFill>
                <a:latin typeface="CCW Precursive 2" panose="03050602040000000000" pitchFamily="66" charset="0"/>
              </a:rPr>
              <a:t>There are lots of processes involved.  </a:t>
            </a:r>
          </a:p>
          <a:p>
            <a:pPr algn="ctr"/>
            <a:r>
              <a:rPr lang="en-GB" dirty="0">
                <a:solidFill>
                  <a:schemeClr val="accent6">
                    <a:lumMod val="75000"/>
                  </a:schemeClr>
                </a:solidFill>
                <a:latin typeface="CCW Precursive 2" panose="03050602040000000000" pitchFamily="66" charset="0"/>
              </a:rPr>
              <a:t>As one process appears to have been mastered another may be forgotten.</a:t>
            </a:r>
          </a:p>
        </p:txBody>
      </p:sp>
      <p:sp>
        <p:nvSpPr>
          <p:cNvPr id="4" name="Oval Callout 3"/>
          <p:cNvSpPr/>
          <p:nvPr/>
        </p:nvSpPr>
        <p:spPr>
          <a:xfrm>
            <a:off x="10359901" y="631331"/>
            <a:ext cx="1832099" cy="1596571"/>
          </a:xfrm>
          <a:prstGeom prst="wedgeEllipseCallout">
            <a:avLst>
              <a:gd name="adj1" fmla="val -67574"/>
              <a:gd name="adj2" fmla="val 79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CW Precursive 2" panose="03050602040000000000" pitchFamily="66" charset="0"/>
              </a:rPr>
              <a:t>Which stage is your child at?</a:t>
            </a:r>
          </a:p>
        </p:txBody>
      </p:sp>
    </p:spTree>
    <p:extLst>
      <p:ext uri="{BB962C8B-B14F-4D97-AF65-F5344CB8AC3E}">
        <p14:creationId xmlns:p14="http://schemas.microsoft.com/office/powerpoint/2010/main" val="203888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743444" y="-143248"/>
            <a:ext cx="7831758" cy="587381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39212" y="397078"/>
            <a:ext cx="7831757" cy="5873818"/>
          </a:xfrm>
          <a:prstGeom prst="rect">
            <a:avLst/>
          </a:prstGeom>
        </p:spPr>
      </p:pic>
    </p:spTree>
    <p:extLst>
      <p:ext uri="{BB962C8B-B14F-4D97-AF65-F5344CB8AC3E}">
        <p14:creationId xmlns:p14="http://schemas.microsoft.com/office/powerpoint/2010/main" val="341202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6250" y="155178"/>
            <a:ext cx="10232498" cy="7674372"/>
          </a:xfrm>
        </p:spPr>
      </p:pic>
    </p:spTree>
    <p:extLst>
      <p:ext uri="{BB962C8B-B14F-4D97-AF65-F5344CB8AC3E}">
        <p14:creationId xmlns:p14="http://schemas.microsoft.com/office/powerpoint/2010/main" val="39161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4787" y="-419237"/>
            <a:ext cx="12911665" cy="9683749"/>
          </a:xfrm>
        </p:spPr>
      </p:pic>
    </p:spTree>
    <p:extLst>
      <p:ext uri="{BB962C8B-B14F-4D97-AF65-F5344CB8AC3E}">
        <p14:creationId xmlns:p14="http://schemas.microsoft.com/office/powerpoint/2010/main" val="43096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031333" y="728524"/>
            <a:ext cx="9737558" cy="7303169"/>
          </a:xfrm>
        </p:spPr>
      </p:pic>
    </p:spTree>
    <p:extLst>
      <p:ext uri="{BB962C8B-B14F-4D97-AF65-F5344CB8AC3E}">
        <p14:creationId xmlns:p14="http://schemas.microsoft.com/office/powerpoint/2010/main" val="306473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9845" y="-3303601"/>
            <a:ext cx="12406146" cy="9304608"/>
          </a:xfrm>
        </p:spPr>
      </p:pic>
    </p:spTree>
    <p:extLst>
      <p:ext uri="{BB962C8B-B14F-4D97-AF65-F5344CB8AC3E}">
        <p14:creationId xmlns:p14="http://schemas.microsoft.com/office/powerpoint/2010/main" val="84471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CCW Precursive 2" panose="03050602040000000000" pitchFamily="66" charset="0"/>
              </a:rPr>
              <a:t>What are we going to cover?</a:t>
            </a:r>
          </a:p>
        </p:txBody>
      </p:sp>
      <p:sp>
        <p:nvSpPr>
          <p:cNvPr id="3" name="Text Placeholder 2"/>
          <p:cNvSpPr>
            <a:spLocks noGrp="1"/>
          </p:cNvSpPr>
          <p:nvPr>
            <p:ph type="body" idx="1"/>
          </p:nvPr>
        </p:nvSpPr>
        <p:spPr>
          <a:xfrm>
            <a:off x="2933698" y="2456408"/>
            <a:ext cx="5391435" cy="823912"/>
          </a:xfrm>
        </p:spPr>
        <p:txBody>
          <a:bodyPr/>
          <a:lstStyle/>
          <a:p>
            <a:endParaRPr lang="en-GB" dirty="0">
              <a:latin typeface="CCW Precursive 2" panose="03050602040000000000" pitchFamily="66" charset="0"/>
            </a:endParaRPr>
          </a:p>
        </p:txBody>
      </p:sp>
      <p:sp>
        <p:nvSpPr>
          <p:cNvPr id="4" name="Content Placeholder 3"/>
          <p:cNvSpPr>
            <a:spLocks noGrp="1"/>
          </p:cNvSpPr>
          <p:nvPr>
            <p:ph sz="half" idx="2"/>
          </p:nvPr>
        </p:nvSpPr>
        <p:spPr>
          <a:xfrm>
            <a:off x="2933698" y="3316639"/>
            <a:ext cx="9258301" cy="2779361"/>
          </a:xfrm>
        </p:spPr>
        <p:txBody>
          <a:bodyPr>
            <a:normAutofit fontScale="85000" lnSpcReduction="20000"/>
          </a:bodyPr>
          <a:lstStyle/>
          <a:p>
            <a:r>
              <a:rPr lang="en-GB" dirty="0">
                <a:latin typeface="CCW Precursive 2" panose="03050602040000000000" pitchFamily="66" charset="0"/>
              </a:rPr>
              <a:t>What is Phonics?</a:t>
            </a:r>
          </a:p>
          <a:p>
            <a:r>
              <a:rPr lang="en-GB" dirty="0">
                <a:latin typeface="CCW Precursive 2" panose="03050602040000000000" pitchFamily="66" charset="0"/>
              </a:rPr>
              <a:t>What is Little Wandle Letters and Sounds</a:t>
            </a:r>
          </a:p>
          <a:p>
            <a:r>
              <a:rPr lang="en-GB" dirty="0">
                <a:latin typeface="CCW Precursive 2" panose="03050602040000000000" pitchFamily="66" charset="0"/>
              </a:rPr>
              <a:t>How do we teach phonics</a:t>
            </a:r>
          </a:p>
          <a:p>
            <a:r>
              <a:rPr lang="en-GB" dirty="0">
                <a:latin typeface="CCW Precursive 2" panose="03050602040000000000" pitchFamily="66" charset="0"/>
              </a:rPr>
              <a:t>Getting children ready to read</a:t>
            </a:r>
          </a:p>
          <a:p>
            <a:r>
              <a:rPr lang="en-GB" dirty="0">
                <a:latin typeface="CCW Precursive 2" panose="03050602040000000000" pitchFamily="66" charset="0"/>
              </a:rPr>
              <a:t>Supporting your child with reading at home</a:t>
            </a:r>
          </a:p>
          <a:p>
            <a:r>
              <a:rPr lang="en-GB" dirty="0">
                <a:latin typeface="CCW Precursive 2" panose="03050602040000000000" pitchFamily="66" charset="0"/>
              </a:rPr>
              <a:t>Pronouncing pure sounds</a:t>
            </a:r>
          </a:p>
          <a:p>
            <a:r>
              <a:rPr lang="en-GB" dirty="0">
                <a:latin typeface="CCW Precursive 2" panose="03050602040000000000" pitchFamily="66" charset="0"/>
              </a:rPr>
              <a:t>Using the letter formations and spelling sequence to support writing at home</a:t>
            </a:r>
          </a:p>
          <a:p>
            <a:r>
              <a:rPr lang="en-GB" dirty="0">
                <a:latin typeface="CCW Precursive 2" panose="03050602040000000000" pitchFamily="66" charset="0"/>
              </a:rPr>
              <a:t>Phonics Screening check</a:t>
            </a:r>
          </a:p>
          <a:p>
            <a:endParaRPr lang="en-GB" dirty="0">
              <a:latin typeface="CCW Precursive 2" panose="03050602040000000000" pitchFamily="66" charset="0"/>
            </a:endParaRPr>
          </a:p>
          <a:p>
            <a:pPr marL="0" indent="0">
              <a:buNone/>
            </a:pPr>
            <a:endParaRPr lang="en-GB" dirty="0"/>
          </a:p>
        </p:txBody>
      </p:sp>
    </p:spTree>
    <p:extLst>
      <p:ext uri="{BB962C8B-B14F-4D97-AF65-F5344CB8AC3E}">
        <p14:creationId xmlns:p14="http://schemas.microsoft.com/office/powerpoint/2010/main" val="360511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005" y="-520866"/>
            <a:ext cx="11149268" cy="8361950"/>
          </a:xfrm>
        </p:spPr>
      </p:pic>
    </p:spTree>
    <p:extLst>
      <p:ext uri="{BB962C8B-B14F-4D97-AF65-F5344CB8AC3E}">
        <p14:creationId xmlns:p14="http://schemas.microsoft.com/office/powerpoint/2010/main" val="124860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6582" y="-494524"/>
            <a:ext cx="10792691" cy="8094519"/>
          </a:xfrm>
        </p:spPr>
      </p:pic>
    </p:spTree>
    <p:extLst>
      <p:ext uri="{BB962C8B-B14F-4D97-AF65-F5344CB8AC3E}">
        <p14:creationId xmlns:p14="http://schemas.microsoft.com/office/powerpoint/2010/main" val="65659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185075" y="99934"/>
            <a:ext cx="9333873" cy="7000405"/>
          </a:xfrm>
        </p:spPr>
      </p:pic>
    </p:spTree>
    <p:extLst>
      <p:ext uri="{BB962C8B-B14F-4D97-AF65-F5344CB8AC3E}">
        <p14:creationId xmlns:p14="http://schemas.microsoft.com/office/powerpoint/2010/main" val="60026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591" y="254774"/>
            <a:ext cx="8044735" cy="584775"/>
          </a:xfrm>
          <a:prstGeom prst="rect">
            <a:avLst/>
          </a:prstGeom>
          <a:noFill/>
        </p:spPr>
        <p:txBody>
          <a:bodyPr wrap="square" rtlCol="0">
            <a:spAutoFit/>
          </a:bodyPr>
          <a:lstStyle/>
          <a:p>
            <a:r>
              <a:rPr lang="en-GB" sz="3200" dirty="0">
                <a:latin typeface="CCW Precursive 2" panose="03050602040000000000" pitchFamily="66" charset="0"/>
              </a:rPr>
              <a:t>But there’s more to writing…</a:t>
            </a:r>
          </a:p>
        </p:txBody>
      </p:sp>
      <p:sp>
        <p:nvSpPr>
          <p:cNvPr id="3" name="Rectangle 2"/>
          <p:cNvSpPr/>
          <p:nvPr/>
        </p:nvSpPr>
        <p:spPr>
          <a:xfrm rot="20867133">
            <a:off x="10421" y="5241460"/>
            <a:ext cx="2978728"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finger spaces</a:t>
            </a:r>
          </a:p>
        </p:txBody>
      </p:sp>
      <p:sp>
        <p:nvSpPr>
          <p:cNvPr id="5" name="Rectangle 4"/>
          <p:cNvSpPr/>
          <p:nvPr/>
        </p:nvSpPr>
        <p:spPr>
          <a:xfrm rot="162662">
            <a:off x="8265521" y="84882"/>
            <a:ext cx="2978728" cy="2097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CW Precursive 2" panose="03050602040000000000" pitchFamily="66" charset="0"/>
              </a:rPr>
              <a:t>chunking the word – which letter shapes do I need?</a:t>
            </a:r>
          </a:p>
        </p:txBody>
      </p:sp>
      <p:sp>
        <p:nvSpPr>
          <p:cNvPr id="6" name="Rectangle 5"/>
          <p:cNvSpPr/>
          <p:nvPr/>
        </p:nvSpPr>
        <p:spPr>
          <a:xfrm rot="301870">
            <a:off x="8430633" y="4113665"/>
            <a:ext cx="2978728"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omic Sans MS" panose="030F0702030302020204" pitchFamily="66" charset="0"/>
              </a:rPr>
              <a:t>tricky words</a:t>
            </a:r>
          </a:p>
        </p:txBody>
      </p:sp>
      <p:sp>
        <p:nvSpPr>
          <p:cNvPr id="7" name="Rectangle 6"/>
          <p:cNvSpPr/>
          <p:nvPr/>
        </p:nvSpPr>
        <p:spPr>
          <a:xfrm rot="21341249">
            <a:off x="-93287" y="1228658"/>
            <a:ext cx="4457103" cy="1820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CW Precursive 2" panose="03050602040000000000" pitchFamily="66" charset="0"/>
              </a:rPr>
              <a:t>A capital letter to show where my sentence begins</a:t>
            </a:r>
          </a:p>
        </p:txBody>
      </p:sp>
      <p:sp>
        <p:nvSpPr>
          <p:cNvPr id="8" name="Rectangle 7"/>
          <p:cNvSpPr/>
          <p:nvPr/>
        </p:nvSpPr>
        <p:spPr>
          <a:xfrm rot="21369688">
            <a:off x="4230664" y="2911152"/>
            <a:ext cx="3553262" cy="1829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A full stop to show where my sentence ends</a:t>
            </a:r>
          </a:p>
        </p:txBody>
      </p:sp>
      <p:sp>
        <p:nvSpPr>
          <p:cNvPr id="9" name="Rectangle 8"/>
          <p:cNvSpPr/>
          <p:nvPr/>
        </p:nvSpPr>
        <p:spPr>
          <a:xfrm rot="21249520">
            <a:off x="4887964" y="1314478"/>
            <a:ext cx="2978728"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omic Sans MS" panose="030F0702030302020204" pitchFamily="66" charset="0"/>
              </a:rPr>
              <a:t>correct</a:t>
            </a:r>
            <a:r>
              <a:rPr lang="en-GB" sz="2400" dirty="0">
                <a:latin typeface="Comic Sans MS" panose="030F0702030302020204" pitchFamily="66" charset="0"/>
              </a:rPr>
              <a:t> letter formation</a:t>
            </a:r>
            <a:endParaRPr lang="en-GB" sz="2400" b="1" dirty="0">
              <a:latin typeface="Comic Sans MS" panose="030F0702030302020204" pitchFamily="66" charset="0"/>
            </a:endParaRPr>
          </a:p>
        </p:txBody>
      </p:sp>
      <p:sp>
        <p:nvSpPr>
          <p:cNvPr id="10" name="Rectangle 9"/>
          <p:cNvSpPr/>
          <p:nvPr/>
        </p:nvSpPr>
        <p:spPr>
          <a:xfrm>
            <a:off x="7860385" y="2495633"/>
            <a:ext cx="4119225" cy="127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writing on the line</a:t>
            </a:r>
          </a:p>
        </p:txBody>
      </p:sp>
      <p:sp>
        <p:nvSpPr>
          <p:cNvPr id="11" name="Rectangle 10"/>
          <p:cNvSpPr/>
          <p:nvPr/>
        </p:nvSpPr>
        <p:spPr>
          <a:xfrm rot="20867133">
            <a:off x="1310478" y="4067515"/>
            <a:ext cx="888241"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Comic Sans MS" panose="030F0702030302020204" pitchFamily="66" charset="0"/>
              </a:rPr>
              <a:t>?</a:t>
            </a:r>
          </a:p>
        </p:txBody>
      </p:sp>
      <p:sp>
        <p:nvSpPr>
          <p:cNvPr id="12" name="Rectangle 11"/>
          <p:cNvSpPr/>
          <p:nvPr/>
        </p:nvSpPr>
        <p:spPr>
          <a:xfrm rot="278572">
            <a:off x="213218" y="3443917"/>
            <a:ext cx="888241"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Comic Sans MS" panose="030F0702030302020204" pitchFamily="66" charset="0"/>
              </a:rPr>
              <a:t>!</a:t>
            </a:r>
          </a:p>
        </p:txBody>
      </p:sp>
      <p:sp>
        <p:nvSpPr>
          <p:cNvPr id="13" name="Rectangle 12"/>
          <p:cNvSpPr/>
          <p:nvPr/>
        </p:nvSpPr>
        <p:spPr>
          <a:xfrm>
            <a:off x="2206250" y="3131387"/>
            <a:ext cx="888241"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Comic Sans MS" panose="030F0702030302020204" pitchFamily="66" charset="0"/>
              </a:rPr>
              <a:t>,</a:t>
            </a:r>
          </a:p>
        </p:txBody>
      </p:sp>
      <p:sp>
        <p:nvSpPr>
          <p:cNvPr id="14" name="Rectangle 13"/>
          <p:cNvSpPr/>
          <p:nvPr/>
        </p:nvSpPr>
        <p:spPr>
          <a:xfrm rot="1093044">
            <a:off x="3116870" y="3912994"/>
            <a:ext cx="888241"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Comic Sans MS" panose="030F0702030302020204" pitchFamily="66" charset="0"/>
              </a:rPr>
              <a:t>“  “</a:t>
            </a:r>
          </a:p>
        </p:txBody>
      </p:sp>
      <p:sp>
        <p:nvSpPr>
          <p:cNvPr id="15" name="Rectangle 14"/>
          <p:cNvSpPr/>
          <p:nvPr/>
        </p:nvSpPr>
        <p:spPr>
          <a:xfrm rot="267699">
            <a:off x="3752313" y="5368697"/>
            <a:ext cx="3949822" cy="1011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letter formation</a:t>
            </a:r>
          </a:p>
        </p:txBody>
      </p:sp>
      <p:sp>
        <p:nvSpPr>
          <p:cNvPr id="16" name="Rectangle 15"/>
          <p:cNvSpPr/>
          <p:nvPr/>
        </p:nvSpPr>
        <p:spPr>
          <a:xfrm>
            <a:off x="8155427" y="5543055"/>
            <a:ext cx="3783588" cy="1011382"/>
          </a:xfrm>
          <a:prstGeom prst="rect">
            <a:avLst/>
          </a:prstGeom>
          <a:solidFill>
            <a:schemeClr val="accent6">
              <a:lumMod val="75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latin typeface="Comic Sans MS" panose="030F0702030302020204" pitchFamily="66" charset="0"/>
              </a:rPr>
              <a:t>It’s ever so hard!</a:t>
            </a:r>
          </a:p>
        </p:txBody>
      </p:sp>
    </p:spTree>
    <p:extLst>
      <p:ext uri="{BB962C8B-B14F-4D97-AF65-F5344CB8AC3E}">
        <p14:creationId xmlns:p14="http://schemas.microsoft.com/office/powerpoint/2010/main" val="354308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528" y="273904"/>
            <a:ext cx="9547004" cy="1560716"/>
          </a:xfrm>
        </p:spPr>
        <p:txBody>
          <a:bodyPr>
            <a:normAutofit/>
          </a:bodyPr>
          <a:lstStyle/>
          <a:p>
            <a:r>
              <a:rPr lang="en-GB" sz="2800" dirty="0">
                <a:latin typeface="CCW Precursive 2" panose="03050602040000000000" pitchFamily="66" charset="0"/>
              </a:rPr>
              <a:t>The</a:t>
            </a:r>
            <a:r>
              <a:rPr lang="en-GB" sz="2800" b="1" dirty="0">
                <a:latin typeface="CCW Precursive 2" panose="03050602040000000000" pitchFamily="66" charset="0"/>
              </a:rPr>
              <a:t> </a:t>
            </a:r>
            <a:r>
              <a:rPr lang="en-GB" sz="2800" dirty="0">
                <a:latin typeface="CCW Precursive 2" panose="03050602040000000000" pitchFamily="66" charset="0"/>
              </a:rPr>
              <a:t>Early Learning Goal for </a:t>
            </a:r>
            <a:r>
              <a:rPr lang="en-GB" sz="2800" dirty="0">
                <a:solidFill>
                  <a:srgbClr val="002060"/>
                </a:solidFill>
                <a:latin typeface="CCW Precursive 2" panose="03050602040000000000" pitchFamily="66" charset="0"/>
              </a:rPr>
              <a:t>Writing</a:t>
            </a:r>
          </a:p>
        </p:txBody>
      </p:sp>
      <p:sp>
        <p:nvSpPr>
          <p:cNvPr id="3" name="Content Placeholder 2"/>
          <p:cNvSpPr>
            <a:spLocks noGrp="1"/>
          </p:cNvSpPr>
          <p:nvPr>
            <p:ph idx="1"/>
          </p:nvPr>
        </p:nvSpPr>
        <p:spPr>
          <a:xfrm>
            <a:off x="2061915" y="2491815"/>
            <a:ext cx="9604435" cy="3651504"/>
          </a:xfrm>
        </p:spPr>
        <p:txBody>
          <a:bodyPr>
            <a:noAutofit/>
          </a:bodyPr>
          <a:lstStyle/>
          <a:p>
            <a:r>
              <a:rPr lang="en-GB" b="1" dirty="0">
                <a:solidFill>
                  <a:srgbClr val="002060"/>
                </a:solidFill>
                <a:latin typeface="CCW Precursive 2" panose="03050602040000000000" pitchFamily="66" charset="0"/>
              </a:rPr>
              <a:t>Emerging</a:t>
            </a:r>
          </a:p>
          <a:p>
            <a:endParaRPr lang="en-GB" b="1" dirty="0">
              <a:latin typeface="CCW Precursive 2" panose="03050602040000000000" pitchFamily="66" charset="0"/>
            </a:endParaRPr>
          </a:p>
          <a:p>
            <a:r>
              <a:rPr lang="en-GB" b="1" dirty="0">
                <a:latin typeface="CCW Precursive 2" panose="03050602040000000000" pitchFamily="66" charset="0"/>
              </a:rPr>
              <a:t>Children at the </a:t>
            </a:r>
            <a:r>
              <a:rPr lang="en-GB" b="1" dirty="0">
                <a:solidFill>
                  <a:srgbClr val="002060"/>
                </a:solidFill>
                <a:latin typeface="CCW Precursive 2" panose="03050602040000000000" pitchFamily="66" charset="0"/>
              </a:rPr>
              <a:t>expected</a:t>
            </a:r>
            <a:r>
              <a:rPr lang="en-GB" b="1" dirty="0">
                <a:latin typeface="CCW Precursive 2" panose="03050602040000000000" pitchFamily="66" charset="0"/>
              </a:rPr>
              <a:t> level will</a:t>
            </a:r>
            <a:r>
              <a:rPr lang="en-GB" dirty="0">
                <a:latin typeface="CCW Precursive 2" panose="03050602040000000000" pitchFamily="66" charset="0"/>
              </a:rPr>
              <a:t>:  </a:t>
            </a:r>
          </a:p>
          <a:p>
            <a:pPr lvl="1"/>
            <a:r>
              <a:rPr lang="en-GB" dirty="0">
                <a:latin typeface="CCW Precursive 2" panose="03050602040000000000" pitchFamily="66" charset="0"/>
              </a:rPr>
              <a:t>Write recognisable letters, most of which are correctly formed</a:t>
            </a:r>
          </a:p>
          <a:p>
            <a:pPr lvl="1"/>
            <a:r>
              <a:rPr lang="en-GB" dirty="0">
                <a:latin typeface="CCW Precursive 2" panose="03050602040000000000" pitchFamily="66" charset="0"/>
              </a:rPr>
              <a:t>Spell words by identifying sounds in them and representing the sounds with a letter or letters</a:t>
            </a:r>
          </a:p>
          <a:p>
            <a:pPr lvl="1"/>
            <a:r>
              <a:rPr lang="en-GB" dirty="0">
                <a:latin typeface="CCW Precursive 2" panose="03050602040000000000" pitchFamily="66" charset="0"/>
              </a:rPr>
              <a:t>Write simple phrases and sentences that can be read by others</a:t>
            </a:r>
          </a:p>
          <a:p>
            <a:r>
              <a:rPr lang="en-GB" b="1" dirty="0">
                <a:solidFill>
                  <a:srgbClr val="002060"/>
                </a:solidFill>
                <a:latin typeface="CCW Precursive 2" panose="03050602040000000000" pitchFamily="66" charset="0"/>
              </a:rPr>
              <a:t>Exceeding </a:t>
            </a:r>
            <a:r>
              <a:rPr lang="en-GB" b="1" dirty="0">
                <a:solidFill>
                  <a:srgbClr val="FF0000"/>
                </a:solidFill>
                <a:latin typeface="CCW Precursive 2" panose="03050602040000000000" pitchFamily="66" charset="0"/>
              </a:rPr>
              <a:t>– </a:t>
            </a:r>
            <a:r>
              <a:rPr lang="en-GB" sz="1700" b="1" dirty="0">
                <a:solidFill>
                  <a:srgbClr val="FF0000"/>
                </a:solidFill>
                <a:latin typeface="CCW Precursive 2" panose="03050602040000000000" pitchFamily="66" charset="0"/>
              </a:rPr>
              <a:t>THERE IS NO EXCEEDING LEVEL ANYMORE</a:t>
            </a:r>
          </a:p>
        </p:txBody>
      </p:sp>
      <p:sp>
        <p:nvSpPr>
          <p:cNvPr id="5" name="Explosion 1 4"/>
          <p:cNvSpPr/>
          <p:nvPr/>
        </p:nvSpPr>
        <p:spPr>
          <a:xfrm>
            <a:off x="183138" y="61453"/>
            <a:ext cx="2726317" cy="221791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CW Precursive 2" panose="03050602040000000000" pitchFamily="66" charset="0"/>
              </a:rPr>
              <a:t>Must be child initiated – your evidence counts!</a:t>
            </a:r>
          </a:p>
        </p:txBody>
      </p:sp>
    </p:spTree>
    <p:extLst>
      <p:ext uri="{BB962C8B-B14F-4D97-AF65-F5344CB8AC3E}">
        <p14:creationId xmlns:p14="http://schemas.microsoft.com/office/powerpoint/2010/main" val="375268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69" y="1278944"/>
            <a:ext cx="8585196" cy="5654586"/>
          </a:xfrm>
        </p:spPr>
        <p:txBody>
          <a:bodyPr>
            <a:normAutofit/>
          </a:bodyPr>
          <a:lstStyle/>
          <a:p>
            <a:pPr>
              <a:lnSpc>
                <a:spcPct val="150000"/>
              </a:lnSpc>
            </a:pPr>
            <a:r>
              <a:rPr lang="en-GB" b="1" dirty="0">
                <a:solidFill>
                  <a:schemeClr val="accent5">
                    <a:lumMod val="75000"/>
                  </a:schemeClr>
                </a:solidFill>
                <a:latin typeface="CCW Precursive 2" panose="03050602040000000000" pitchFamily="66" charset="0"/>
              </a:rPr>
              <a:t>Sound wallet with the sounds learnt so far.  Keep it in the book bag so that we can add to it.</a:t>
            </a:r>
          </a:p>
          <a:p>
            <a:pPr>
              <a:lnSpc>
                <a:spcPct val="150000"/>
              </a:lnSpc>
            </a:pPr>
            <a:r>
              <a:rPr lang="en-GB" sz="2000" dirty="0">
                <a:solidFill>
                  <a:schemeClr val="accent5">
                    <a:lumMod val="75000"/>
                  </a:schemeClr>
                </a:solidFill>
                <a:latin typeface="CCW Precursive 2" panose="03050602040000000000" pitchFamily="66" charset="0"/>
              </a:rPr>
              <a:t>Make VC and CVC words (consonant-vowel-</a:t>
            </a:r>
            <a:r>
              <a:rPr lang="en-GB" sz="2000" dirty="0">
                <a:latin typeface="CCW Precursive 2" panose="03050602040000000000" pitchFamily="66" charset="0"/>
              </a:rPr>
              <a:t>consonant)</a:t>
            </a:r>
          </a:p>
          <a:p>
            <a:pPr>
              <a:lnSpc>
                <a:spcPct val="150000"/>
              </a:lnSpc>
            </a:pPr>
            <a:r>
              <a:rPr lang="en-GB" sz="2000" dirty="0">
                <a:latin typeface="CCW Precursive 2" panose="03050602040000000000" pitchFamily="66" charset="0"/>
              </a:rPr>
              <a:t>Say the sound and your child finds the grapheme.  Point to the grapheme and your child says the pure sound</a:t>
            </a:r>
          </a:p>
          <a:p>
            <a:pPr>
              <a:lnSpc>
                <a:spcPct val="150000"/>
              </a:lnSpc>
            </a:pPr>
            <a:r>
              <a:rPr lang="en-GB" sz="2000" dirty="0">
                <a:latin typeface="CCW Precursive 2" panose="03050602040000000000" pitchFamily="66" charset="0"/>
              </a:rPr>
              <a:t>Make nonsense words and say, “that’s nonsense!”</a:t>
            </a:r>
          </a:p>
          <a:p>
            <a:pPr>
              <a:lnSpc>
                <a:spcPct val="150000"/>
              </a:lnSpc>
            </a:pPr>
            <a:r>
              <a:rPr lang="en-GB" sz="2000" dirty="0">
                <a:latin typeface="CCW Precursive 2" panose="03050602040000000000" pitchFamily="66" charset="0"/>
              </a:rPr>
              <a:t>Change the initial sound and see how the word changes (repeat for middle and end sounds)</a:t>
            </a:r>
          </a:p>
          <a:p>
            <a:pPr>
              <a:lnSpc>
                <a:spcPct val="150000"/>
              </a:lnSpc>
            </a:pPr>
            <a:r>
              <a:rPr lang="en-GB" dirty="0">
                <a:latin typeface="CCW Precursive 2" panose="03050602040000000000" pitchFamily="66" charset="0"/>
              </a:rPr>
              <a:t>Play:  ‘S</a:t>
            </a:r>
            <a:r>
              <a:rPr lang="en-GB" sz="2000" dirty="0">
                <a:latin typeface="CCW Precursive 2" panose="03050602040000000000" pitchFamily="66" charset="0"/>
              </a:rPr>
              <a:t>o off she went around the house to find something beginning with…’</a:t>
            </a:r>
            <a:endParaRPr lang="en-GB" sz="1600" dirty="0">
              <a:latin typeface="CCW Precursive 2" panose="03050602040000000000" pitchFamily="66" charset="0"/>
            </a:endParaRPr>
          </a:p>
        </p:txBody>
      </p:sp>
      <p:sp>
        <p:nvSpPr>
          <p:cNvPr id="11" name="Oval Callout 10"/>
          <p:cNvSpPr/>
          <p:nvPr/>
        </p:nvSpPr>
        <p:spPr>
          <a:xfrm>
            <a:off x="8778574" y="452284"/>
            <a:ext cx="3610071" cy="2597267"/>
          </a:xfrm>
          <a:prstGeom prst="wedgeEllipseCallout">
            <a:avLst>
              <a:gd name="adj1" fmla="val -60236"/>
              <a:gd name="adj2" fmla="val 28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CW Precursive 2" panose="03050602040000000000" pitchFamily="66" charset="0"/>
              </a:rPr>
              <a:t>Reading nonsense words is part of the national Phonics Screening test that your children will do in Year 1</a:t>
            </a:r>
          </a:p>
        </p:txBody>
      </p:sp>
      <p:sp>
        <p:nvSpPr>
          <p:cNvPr id="2" name="TextBox 1">
            <a:extLst>
              <a:ext uri="{FF2B5EF4-FFF2-40B4-BE49-F238E27FC236}">
                <a16:creationId xmlns:a16="http://schemas.microsoft.com/office/drawing/2014/main" id="{B2B39CA5-547D-7D4A-FD71-45FA4B25ED2E}"/>
              </a:ext>
            </a:extLst>
          </p:cNvPr>
          <p:cNvSpPr txBox="1"/>
          <p:nvPr/>
        </p:nvSpPr>
        <p:spPr>
          <a:xfrm>
            <a:off x="1356852" y="452284"/>
            <a:ext cx="7757651" cy="707886"/>
          </a:xfrm>
          <a:prstGeom prst="rect">
            <a:avLst/>
          </a:prstGeom>
          <a:noFill/>
        </p:spPr>
        <p:txBody>
          <a:bodyPr wrap="square" rtlCol="0">
            <a:spAutoFit/>
          </a:bodyPr>
          <a:lstStyle/>
          <a:p>
            <a:r>
              <a:rPr lang="en-GB" sz="4000" dirty="0"/>
              <a:t>Things to remember</a:t>
            </a:r>
            <a:r>
              <a:rPr lang="en-GB" dirty="0"/>
              <a:t>:</a:t>
            </a:r>
          </a:p>
        </p:txBody>
      </p:sp>
    </p:spTree>
    <p:extLst>
      <p:ext uri="{BB962C8B-B14F-4D97-AF65-F5344CB8AC3E}">
        <p14:creationId xmlns:p14="http://schemas.microsoft.com/office/powerpoint/2010/main" val="1590389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Precursive 2" panose="03050602040000000000" pitchFamily="66" charset="0"/>
              </a:rPr>
              <a:t>Useful websites:</a:t>
            </a:r>
          </a:p>
        </p:txBody>
      </p:sp>
      <p:sp>
        <p:nvSpPr>
          <p:cNvPr id="3" name="Content Placeholder 2"/>
          <p:cNvSpPr>
            <a:spLocks noGrp="1"/>
          </p:cNvSpPr>
          <p:nvPr>
            <p:ph idx="1"/>
          </p:nvPr>
        </p:nvSpPr>
        <p:spPr>
          <a:xfrm>
            <a:off x="2933700" y="2438400"/>
            <a:ext cx="8770571" cy="3879273"/>
          </a:xfrm>
        </p:spPr>
        <p:txBody>
          <a:bodyPr>
            <a:normAutofit/>
          </a:bodyPr>
          <a:lstStyle/>
          <a:p>
            <a:r>
              <a:rPr lang="en-GB" dirty="0">
                <a:hlinkClick r:id="rId3"/>
              </a:rPr>
              <a:t>For parents | Letters and Sounds (littlewandlelettersandsounds.org.uk)</a:t>
            </a:r>
            <a:r>
              <a:rPr lang="en-GB" dirty="0"/>
              <a:t> </a:t>
            </a:r>
            <a:r>
              <a:rPr lang="en-GB" dirty="0">
                <a:latin typeface="CCW Precursive 2" panose="03050602040000000000" pitchFamily="66" charset="0"/>
              </a:rPr>
              <a:t>follow the links to the parent pages</a:t>
            </a:r>
          </a:p>
          <a:p>
            <a:r>
              <a:rPr lang="en-GB" dirty="0">
                <a:latin typeface="CCW Precursive 2" panose="03050602040000000000" pitchFamily="66" charset="0"/>
                <a:hlinkClick r:id="rId4"/>
              </a:rPr>
              <a:t>www.oxfordowl.co.uk</a:t>
            </a:r>
            <a:r>
              <a:rPr lang="en-GB" dirty="0">
                <a:latin typeface="CCW Precursive 2" panose="03050602040000000000" pitchFamily="66" charset="0"/>
              </a:rPr>
              <a:t> loads of fun ideas and interactive books (many of which are free) </a:t>
            </a:r>
          </a:p>
          <a:p>
            <a:r>
              <a:rPr lang="en-GB" dirty="0">
                <a:latin typeface="CCW Precursive 2" panose="03050602040000000000" pitchFamily="66" charset="0"/>
                <a:hlinkClick r:id="rId5"/>
              </a:rPr>
              <a:t>www.phonicsplay.co.uk</a:t>
            </a:r>
            <a:r>
              <a:rPr lang="en-GB" dirty="0">
                <a:latin typeface="CCW Precursive 2" panose="03050602040000000000" pitchFamily="66" charset="0"/>
              </a:rPr>
              <a:t> interactive resources and information (some things are free)</a:t>
            </a:r>
          </a:p>
          <a:p>
            <a:r>
              <a:rPr lang="en-GB" dirty="0">
                <a:latin typeface="CCW Precursive 2" panose="03050602040000000000" pitchFamily="66" charset="0"/>
                <a:hlinkClick r:id="rId6"/>
              </a:rPr>
              <a:t>www.bbc.co.uk</a:t>
            </a:r>
            <a:r>
              <a:rPr lang="en-GB" dirty="0">
                <a:latin typeface="CCW Precursive 2" panose="03050602040000000000" pitchFamily="66" charset="0"/>
              </a:rPr>
              <a:t> follow links to story time on </a:t>
            </a:r>
            <a:r>
              <a:rPr lang="en-GB" dirty="0" err="1">
                <a:latin typeface="CCW Precursive 2" panose="03050602040000000000" pitchFamily="66" charset="0"/>
              </a:rPr>
              <a:t>Cbeebies</a:t>
            </a:r>
            <a:endParaRPr lang="en-GB" dirty="0">
              <a:latin typeface="CCW Precursive 2" panose="03050602040000000000" pitchFamily="66" charset="0"/>
            </a:endParaRPr>
          </a:p>
          <a:p>
            <a:r>
              <a:rPr lang="en-GB" dirty="0">
                <a:latin typeface="CCW Precursive 2" panose="03050602040000000000" pitchFamily="66" charset="0"/>
                <a:hlinkClick r:id="rId7"/>
              </a:rPr>
              <a:t>www.mrthorne.com</a:t>
            </a:r>
            <a:r>
              <a:rPr lang="en-GB" dirty="0">
                <a:latin typeface="CCW Precursive 2" panose="03050602040000000000" pitchFamily="66" charset="0"/>
              </a:rPr>
              <a:t> google search </a:t>
            </a:r>
            <a:r>
              <a:rPr lang="en-GB" dirty="0" err="1">
                <a:latin typeface="CCW Precursive 2" panose="03050602040000000000" pitchFamily="66" charset="0"/>
              </a:rPr>
              <a:t>eg</a:t>
            </a:r>
            <a:r>
              <a:rPr lang="en-GB" dirty="0">
                <a:latin typeface="CCW Precursive 2" panose="03050602040000000000" pitchFamily="66" charset="0"/>
              </a:rPr>
              <a:t> </a:t>
            </a:r>
            <a:r>
              <a:rPr lang="en-GB" dirty="0">
                <a:latin typeface="CCW Precursive 2" panose="03050602040000000000" pitchFamily="66" charset="0"/>
                <a:hlinkClick r:id="rId8"/>
              </a:rPr>
              <a:t>Geraldine learns b</a:t>
            </a:r>
            <a:endParaRPr lang="en-GB" dirty="0">
              <a:latin typeface="CCW Precursive 2" panose="03050602040000000000" pitchFamily="66" charset="0"/>
            </a:endParaRPr>
          </a:p>
          <a:p>
            <a:endParaRPr lang="en-GB" dirty="0"/>
          </a:p>
          <a:p>
            <a:endParaRPr lang="en-GB" dirty="0"/>
          </a:p>
          <a:p>
            <a:endParaRPr lang="en-GB" dirty="0"/>
          </a:p>
        </p:txBody>
      </p:sp>
    </p:spTree>
    <p:extLst>
      <p:ext uri="{BB962C8B-B14F-4D97-AF65-F5344CB8AC3E}">
        <p14:creationId xmlns:p14="http://schemas.microsoft.com/office/powerpoint/2010/main" val="139444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latin typeface="CCW Precursive 2" panose="03050602040000000000" pitchFamily="66" charset="0"/>
              </a:rPr>
              <a:t>Little star vouchers</a:t>
            </a:r>
          </a:p>
          <a:p>
            <a:r>
              <a:rPr lang="en-GB" dirty="0">
                <a:latin typeface="CCW Precursive 2" panose="03050602040000000000" pitchFamily="66" charset="0"/>
              </a:rPr>
              <a:t>Maths Workshop on Monday </a:t>
            </a:r>
            <a:r>
              <a:rPr lang="en-GB">
                <a:latin typeface="CCW Precursive 2" panose="03050602040000000000" pitchFamily="66" charset="0"/>
              </a:rPr>
              <a:t>11</a:t>
            </a:r>
            <a:r>
              <a:rPr lang="en-GB" baseline="30000">
                <a:latin typeface="CCW Precursive 2" panose="03050602040000000000" pitchFamily="66" charset="0"/>
              </a:rPr>
              <a:t>th</a:t>
            </a:r>
            <a:r>
              <a:rPr lang="en-GB">
                <a:latin typeface="CCW Precursive 2" panose="03050602040000000000" pitchFamily="66" charset="0"/>
              </a:rPr>
              <a:t> November, 2024 17:00-18:00</a:t>
            </a:r>
          </a:p>
          <a:p>
            <a:endParaRPr lang="en-GB">
              <a:latin typeface="CCW Precursive 2" panose="03050602040000000000" pitchFamily="66" charset="0"/>
            </a:endParaRPr>
          </a:p>
          <a:p>
            <a:endParaRPr lang="en-GB" dirty="0">
              <a:latin typeface="CCW Precursive 2" panose="03050602040000000000" pitchFamily="66" charset="0"/>
            </a:endParaRPr>
          </a:p>
          <a:p>
            <a:endParaRPr lang="en-GB" dirty="0">
              <a:latin typeface="CCW Precursive 2" panose="03050602040000000000" pitchFamily="66" charset="0"/>
            </a:endParaRPr>
          </a:p>
        </p:txBody>
      </p:sp>
      <p:sp>
        <p:nvSpPr>
          <p:cNvPr id="5" name="Title 4">
            <a:extLst>
              <a:ext uri="{FF2B5EF4-FFF2-40B4-BE49-F238E27FC236}">
                <a16:creationId xmlns:a16="http://schemas.microsoft.com/office/drawing/2014/main" id="{EAC4F678-47C5-BC8A-8ECF-7929263080AB}"/>
              </a:ext>
            </a:extLst>
          </p:cNvPr>
          <p:cNvSpPr>
            <a:spLocks noGrp="1"/>
          </p:cNvSpPr>
          <p:nvPr>
            <p:ph type="title"/>
          </p:nvPr>
        </p:nvSpPr>
        <p:spPr/>
        <p:txBody>
          <a:bodyPr/>
          <a:lstStyle/>
          <a:p>
            <a:r>
              <a:rPr lang="en-GB" dirty="0"/>
              <a:t>Any other business</a:t>
            </a:r>
          </a:p>
        </p:txBody>
      </p:sp>
    </p:spTree>
    <p:extLst>
      <p:ext uri="{BB962C8B-B14F-4D97-AF65-F5344CB8AC3E}">
        <p14:creationId xmlns:p14="http://schemas.microsoft.com/office/powerpoint/2010/main" val="286392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CCW Precursive 2" panose="03050602040000000000" pitchFamily="66" charset="0"/>
              </a:rPr>
              <a:t>What is Phonics?</a:t>
            </a:r>
          </a:p>
        </p:txBody>
      </p:sp>
      <p:sp>
        <p:nvSpPr>
          <p:cNvPr id="3" name="Text Placeholder 2"/>
          <p:cNvSpPr>
            <a:spLocks noGrp="1"/>
          </p:cNvSpPr>
          <p:nvPr>
            <p:ph type="body" idx="1"/>
          </p:nvPr>
        </p:nvSpPr>
        <p:spPr>
          <a:xfrm>
            <a:off x="2933698" y="2456408"/>
            <a:ext cx="5391435" cy="823912"/>
          </a:xfrm>
        </p:spPr>
        <p:txBody>
          <a:bodyPr/>
          <a:lstStyle/>
          <a:p>
            <a:endParaRPr lang="en-GB" dirty="0">
              <a:latin typeface="CCW Precursive 2" panose="03050602040000000000" pitchFamily="66" charset="0"/>
            </a:endParaRPr>
          </a:p>
        </p:txBody>
      </p:sp>
      <p:sp>
        <p:nvSpPr>
          <p:cNvPr id="4" name="Content Placeholder 3"/>
          <p:cNvSpPr>
            <a:spLocks noGrp="1"/>
          </p:cNvSpPr>
          <p:nvPr>
            <p:ph sz="half" idx="2"/>
          </p:nvPr>
        </p:nvSpPr>
        <p:spPr>
          <a:xfrm>
            <a:off x="2933698" y="3316639"/>
            <a:ext cx="9258301" cy="2779361"/>
          </a:xfrm>
        </p:spPr>
        <p:txBody>
          <a:bodyPr>
            <a:normAutofit/>
          </a:bodyPr>
          <a:lstStyle/>
          <a:p>
            <a:r>
              <a:rPr lang="en-GB" dirty="0">
                <a:latin typeface="CCW Precursive 2" panose="03050602040000000000" pitchFamily="66" charset="0"/>
              </a:rPr>
              <a:t>A method of teaching beginners to read and pronounce words by learning to associate letters or letter groups with the sounds they represent.</a:t>
            </a:r>
          </a:p>
          <a:p>
            <a:r>
              <a:rPr lang="en-GB" dirty="0">
                <a:latin typeface="CCW Precursive 2" panose="03050602040000000000" pitchFamily="66" charset="0"/>
              </a:rPr>
              <a:t>There are 44 main sounds in the English language.  Each </a:t>
            </a:r>
            <a:r>
              <a:rPr lang="en-GB" b="1" dirty="0">
                <a:latin typeface="CCW Precursive 2" panose="03050602040000000000" pitchFamily="66" charset="0"/>
              </a:rPr>
              <a:t>phoneme</a:t>
            </a:r>
            <a:r>
              <a:rPr lang="en-GB" dirty="0">
                <a:latin typeface="CCW Precursive 2" panose="03050602040000000000" pitchFamily="66" charset="0"/>
              </a:rPr>
              <a:t> (sound) is represented by a </a:t>
            </a:r>
            <a:r>
              <a:rPr lang="en-GB" b="1" dirty="0">
                <a:latin typeface="CCW Precursive 2" panose="03050602040000000000" pitchFamily="66" charset="0"/>
              </a:rPr>
              <a:t>grapheme (</a:t>
            </a:r>
            <a:r>
              <a:rPr lang="en-GB" dirty="0">
                <a:latin typeface="CCW Precursive 2" panose="03050602040000000000" pitchFamily="66" charset="0"/>
              </a:rPr>
              <a:t>the written representation of a sound).</a:t>
            </a:r>
          </a:p>
          <a:p>
            <a:endParaRPr lang="en-GB" dirty="0">
              <a:latin typeface="CCW Precursive 2" panose="03050602040000000000" pitchFamily="66" charset="0"/>
            </a:endParaRPr>
          </a:p>
          <a:p>
            <a:pPr marL="0" indent="0">
              <a:buNone/>
            </a:pPr>
            <a:endParaRPr lang="en-GB" dirty="0"/>
          </a:p>
        </p:txBody>
      </p:sp>
    </p:spTree>
    <p:extLst>
      <p:ext uri="{BB962C8B-B14F-4D97-AF65-F5344CB8AC3E}">
        <p14:creationId xmlns:p14="http://schemas.microsoft.com/office/powerpoint/2010/main" val="211437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4872" y="99515"/>
            <a:ext cx="11342255" cy="6281848"/>
          </a:xfrm>
          <a:prstGeom prst="rect">
            <a:avLst/>
          </a:prstGeom>
          <a:noFill/>
        </p:spPr>
        <p:txBody>
          <a:bodyPr wrap="square" rtlCol="0">
            <a:spAutoFit/>
          </a:bodyPr>
          <a:lstStyle/>
          <a:p>
            <a:pPr>
              <a:lnSpc>
                <a:spcPct val="150000"/>
              </a:lnSpc>
            </a:pPr>
            <a:r>
              <a:rPr lang="en-GB" sz="2800" dirty="0">
                <a:latin typeface="CCW Precursive 2" panose="03050602040000000000" pitchFamily="66" charset="0"/>
              </a:rPr>
              <a:t>Some vocabulary that your children might use!</a:t>
            </a:r>
          </a:p>
          <a:p>
            <a:pPr>
              <a:lnSpc>
                <a:spcPct val="150000"/>
              </a:lnSpc>
            </a:pPr>
            <a:endParaRPr lang="en-GB" sz="2800" dirty="0">
              <a:latin typeface="CCW Precursive 2" panose="03050602040000000000" pitchFamily="66" charset="0"/>
            </a:endParaRPr>
          </a:p>
          <a:p>
            <a:pPr>
              <a:lnSpc>
                <a:spcPct val="150000"/>
              </a:lnSpc>
            </a:pPr>
            <a:r>
              <a:rPr lang="en-GB" sz="2800" b="1" dirty="0">
                <a:latin typeface="CCW Precursive 2" panose="03050602040000000000" pitchFamily="66" charset="0"/>
              </a:rPr>
              <a:t>Phoneme:  </a:t>
            </a:r>
            <a:r>
              <a:rPr lang="en-GB" sz="2800" dirty="0">
                <a:latin typeface="CCW Precursive 2" panose="03050602040000000000" pitchFamily="66" charset="0"/>
              </a:rPr>
              <a:t>the smallest single identifiable sound in a word.  </a:t>
            </a:r>
            <a:r>
              <a:rPr lang="en-GB" sz="2800" dirty="0" err="1">
                <a:latin typeface="CCW Precursive 2" panose="03050602040000000000" pitchFamily="66" charset="0"/>
              </a:rPr>
              <a:t>eg</a:t>
            </a:r>
            <a:r>
              <a:rPr lang="en-GB" sz="2800" dirty="0">
                <a:latin typeface="CCW Precursive 2" panose="03050602040000000000" pitchFamily="66" charset="0"/>
              </a:rPr>
              <a:t> in the word cat there are 3 phonemes c/a/t.</a:t>
            </a:r>
          </a:p>
          <a:p>
            <a:pPr>
              <a:lnSpc>
                <a:spcPct val="150000"/>
              </a:lnSpc>
            </a:pPr>
            <a:r>
              <a:rPr lang="en-GB" sz="2800" b="1" dirty="0">
                <a:latin typeface="CCW Precursive 2" panose="03050602040000000000" pitchFamily="66" charset="0"/>
              </a:rPr>
              <a:t>Grapheme</a:t>
            </a:r>
            <a:r>
              <a:rPr lang="en-GB" sz="2800" dirty="0">
                <a:latin typeface="CCW Precursive 2" panose="03050602040000000000" pitchFamily="66" charset="0"/>
              </a:rPr>
              <a:t>:  the written representation of a sound.</a:t>
            </a:r>
          </a:p>
          <a:p>
            <a:pPr>
              <a:lnSpc>
                <a:spcPct val="150000"/>
              </a:lnSpc>
            </a:pPr>
            <a:r>
              <a:rPr lang="en-GB" sz="2800" b="1" dirty="0">
                <a:latin typeface="CCW Precursive 2" panose="03050602040000000000" pitchFamily="66" charset="0"/>
              </a:rPr>
              <a:t>Digraph: </a:t>
            </a:r>
            <a:r>
              <a:rPr lang="en-GB" sz="2800" dirty="0">
                <a:latin typeface="CCW Precursive 2" panose="03050602040000000000" pitchFamily="66" charset="0"/>
              </a:rPr>
              <a:t>two letters making one sound </a:t>
            </a:r>
            <a:r>
              <a:rPr lang="en-GB" sz="2800" dirty="0" err="1">
                <a:latin typeface="CCW Precursive 2" panose="03050602040000000000" pitchFamily="66" charset="0"/>
              </a:rPr>
              <a:t>eg</a:t>
            </a:r>
            <a:r>
              <a:rPr lang="en-GB" sz="2800" dirty="0">
                <a:latin typeface="CCW Precursive 2" panose="03050602040000000000" pitchFamily="66" charset="0"/>
              </a:rPr>
              <a:t> /</a:t>
            </a:r>
            <a:r>
              <a:rPr lang="en-GB" sz="2800" dirty="0" err="1">
                <a:latin typeface="CCW Precursive 2" panose="03050602040000000000" pitchFamily="66" charset="0"/>
              </a:rPr>
              <a:t>sh</a:t>
            </a:r>
            <a:r>
              <a:rPr lang="en-GB" sz="2800" dirty="0">
                <a:latin typeface="CCW Precursive 2" panose="03050602040000000000" pitchFamily="66" charset="0"/>
              </a:rPr>
              <a:t>/ in the word </a:t>
            </a:r>
            <a:r>
              <a:rPr lang="en-GB" sz="2800" i="1" dirty="0">
                <a:latin typeface="CCW Precursive 2" panose="03050602040000000000" pitchFamily="66" charset="0"/>
              </a:rPr>
              <a:t>shop</a:t>
            </a:r>
            <a:r>
              <a:rPr lang="en-GB" sz="2800" dirty="0">
                <a:latin typeface="CCW Precursive 2" panose="03050602040000000000" pitchFamily="66" charset="0"/>
              </a:rPr>
              <a:t>.</a:t>
            </a:r>
          </a:p>
          <a:p>
            <a:pPr>
              <a:lnSpc>
                <a:spcPct val="150000"/>
              </a:lnSpc>
            </a:pPr>
            <a:r>
              <a:rPr lang="en-GB" sz="2800" b="1" dirty="0">
                <a:latin typeface="CCW Precursive 2" panose="03050602040000000000" pitchFamily="66" charset="0"/>
              </a:rPr>
              <a:t>Trigraph:</a:t>
            </a:r>
            <a:r>
              <a:rPr lang="en-GB" sz="2800" dirty="0">
                <a:latin typeface="CCW Precursive 2" panose="03050602040000000000" pitchFamily="66" charset="0"/>
              </a:rPr>
              <a:t> three letters making one sound </a:t>
            </a:r>
            <a:r>
              <a:rPr lang="en-GB" sz="2800" dirty="0" err="1">
                <a:latin typeface="CCW Precursive 2" panose="03050602040000000000" pitchFamily="66" charset="0"/>
              </a:rPr>
              <a:t>eg</a:t>
            </a:r>
            <a:r>
              <a:rPr lang="en-GB" sz="2800" dirty="0">
                <a:latin typeface="CCW Precursive 2" panose="03050602040000000000" pitchFamily="66" charset="0"/>
              </a:rPr>
              <a:t> /</a:t>
            </a:r>
            <a:r>
              <a:rPr lang="en-GB" sz="2800" dirty="0" err="1">
                <a:latin typeface="CCW Precursive 2" panose="03050602040000000000" pitchFamily="66" charset="0"/>
              </a:rPr>
              <a:t>igh</a:t>
            </a:r>
            <a:r>
              <a:rPr lang="en-GB" sz="2800" dirty="0">
                <a:latin typeface="CCW Precursive 2" panose="03050602040000000000" pitchFamily="66" charset="0"/>
              </a:rPr>
              <a:t>/ in the word </a:t>
            </a:r>
            <a:r>
              <a:rPr lang="en-GB" sz="2800" i="1" dirty="0">
                <a:latin typeface="CCW Precursive 2" panose="03050602040000000000" pitchFamily="66" charset="0"/>
              </a:rPr>
              <a:t>night</a:t>
            </a:r>
            <a:r>
              <a:rPr lang="en-GB" sz="2800" dirty="0">
                <a:latin typeface="CCW Precursive 2" panose="03050602040000000000" pitchFamily="66" charset="0"/>
              </a:rPr>
              <a:t>.</a:t>
            </a:r>
          </a:p>
          <a:p>
            <a:pPr>
              <a:lnSpc>
                <a:spcPct val="150000"/>
              </a:lnSpc>
            </a:pPr>
            <a:r>
              <a:rPr lang="en-GB" sz="2800" b="1" dirty="0">
                <a:latin typeface="CCW Precursive 2" panose="03050602040000000000" pitchFamily="66" charset="0"/>
              </a:rPr>
              <a:t>Split digraph:</a:t>
            </a:r>
            <a:r>
              <a:rPr lang="en-GB" sz="2800" dirty="0">
                <a:latin typeface="CCW Precursive 2" panose="03050602040000000000" pitchFamily="66" charset="0"/>
              </a:rPr>
              <a:t> two vowel letters split by one or more consonants </a:t>
            </a:r>
            <a:r>
              <a:rPr lang="en-GB" sz="2800" dirty="0" err="1">
                <a:latin typeface="CCW Precursive 2" panose="03050602040000000000" pitchFamily="66" charset="0"/>
              </a:rPr>
              <a:t>eg</a:t>
            </a:r>
            <a:r>
              <a:rPr lang="en-GB" sz="2800" dirty="0">
                <a:latin typeface="CCW Precursive 2" panose="03050602040000000000" pitchFamily="66" charset="0"/>
              </a:rPr>
              <a:t> /a-e/ in the word </a:t>
            </a:r>
            <a:r>
              <a:rPr lang="en-GB" sz="2800" i="1" dirty="0">
                <a:latin typeface="CCW Precursive 2" panose="03050602040000000000" pitchFamily="66" charset="0"/>
              </a:rPr>
              <a:t>cake</a:t>
            </a:r>
            <a:r>
              <a:rPr lang="en-GB" sz="2800" dirty="0">
                <a:latin typeface="CCW Precursive 2" panose="03050602040000000000" pitchFamily="66" charset="0"/>
              </a:rPr>
              <a:t>.</a:t>
            </a:r>
            <a:endParaRPr lang="en-GB" sz="2800" b="1" dirty="0">
              <a:latin typeface="CCW Precursive 2" panose="03050602040000000000" pitchFamily="66" charset="0"/>
            </a:endParaRPr>
          </a:p>
          <a:p>
            <a:pPr>
              <a:lnSpc>
                <a:spcPct val="150000"/>
              </a:lnSpc>
            </a:pPr>
            <a:endParaRPr lang="en-GB" dirty="0">
              <a:latin typeface="CCW Precursive 2" panose="03050602040000000000" pitchFamily="66" charset="0"/>
            </a:endParaRPr>
          </a:p>
        </p:txBody>
      </p:sp>
    </p:spTree>
    <p:extLst>
      <p:ext uri="{BB962C8B-B14F-4D97-AF65-F5344CB8AC3E}">
        <p14:creationId xmlns:p14="http://schemas.microsoft.com/office/powerpoint/2010/main" val="162991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Precursive 2" panose="03050602040000000000" pitchFamily="66" charset="0"/>
              </a:rPr>
              <a:t>What is Little Wandle Letters and Sounds?</a:t>
            </a:r>
          </a:p>
        </p:txBody>
      </p:sp>
      <p:sp>
        <p:nvSpPr>
          <p:cNvPr id="3" name="Content Placeholder 2"/>
          <p:cNvSpPr>
            <a:spLocks noGrp="1"/>
          </p:cNvSpPr>
          <p:nvPr>
            <p:ph idx="1"/>
          </p:nvPr>
        </p:nvSpPr>
        <p:spPr/>
        <p:txBody>
          <a:bodyPr>
            <a:normAutofit/>
          </a:bodyPr>
          <a:lstStyle/>
          <a:p>
            <a:pPr marL="0" indent="0">
              <a:lnSpc>
                <a:spcPct val="150000"/>
              </a:lnSpc>
              <a:buNone/>
            </a:pPr>
            <a:r>
              <a:rPr lang="en-GB" sz="1900" dirty="0">
                <a:latin typeface="CCW Precursive 2" panose="03050602040000000000" pitchFamily="66" charset="0"/>
              </a:rPr>
              <a:t>Little Wandle Letters and Sounds is our chosen synthetic phonics programme.  It teaches children to read by identifying the phonemes (smallest unit of sound) and graphemes (letter shape) within words and using these to read words.</a:t>
            </a:r>
          </a:p>
          <a:p>
            <a:pPr marL="0" indent="0">
              <a:lnSpc>
                <a:spcPct val="150000"/>
              </a:lnSpc>
              <a:buNone/>
            </a:pPr>
            <a:endParaRPr lang="en-GB" sz="1900" dirty="0">
              <a:latin typeface="CCW Precursive 2" panose="03050602040000000000" pitchFamily="66" charset="0"/>
            </a:endParaRPr>
          </a:p>
          <a:p>
            <a:pPr marL="0" indent="0">
              <a:lnSpc>
                <a:spcPct val="150000"/>
              </a:lnSpc>
              <a:buNone/>
            </a:pPr>
            <a:r>
              <a:rPr lang="en-GB" sz="1900" dirty="0">
                <a:latin typeface="CCW Precursive 2" panose="03050602040000000000" pitchFamily="66" charset="0"/>
              </a:rPr>
              <a:t>Children experience the joy of books and language whilst rapidly acquiring the skills they need to become fluent, independent readers and writers.</a:t>
            </a:r>
          </a:p>
          <a:p>
            <a:pPr>
              <a:lnSpc>
                <a:spcPct val="150000"/>
              </a:lnSpc>
            </a:pPr>
            <a:endParaRPr lang="en-GB" sz="1900" dirty="0">
              <a:latin typeface="CCW Precursive 2" panose="03050602040000000000" pitchFamily="66" charset="0"/>
            </a:endParaRPr>
          </a:p>
          <a:p>
            <a:endParaRPr lang="en-GB" sz="1600" dirty="0">
              <a:latin typeface="CCW Precursive 2" panose="03050602040000000000" pitchFamily="66" charset="0"/>
            </a:endParaRPr>
          </a:p>
        </p:txBody>
      </p:sp>
    </p:spTree>
    <p:extLst>
      <p:ext uri="{BB962C8B-B14F-4D97-AF65-F5344CB8AC3E}">
        <p14:creationId xmlns:p14="http://schemas.microsoft.com/office/powerpoint/2010/main" val="13922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b="1" dirty="0">
                <a:latin typeface="CCW Precursive 2" panose="03050602040000000000" pitchFamily="66" charset="0"/>
              </a:rPr>
              <a:t>We will share with you…</a:t>
            </a:r>
          </a:p>
        </p:txBody>
      </p:sp>
      <p:sp>
        <p:nvSpPr>
          <p:cNvPr id="3" name="Text Placeholder 2"/>
          <p:cNvSpPr>
            <a:spLocks noGrp="1"/>
          </p:cNvSpPr>
          <p:nvPr>
            <p:ph type="body" idx="1"/>
          </p:nvPr>
        </p:nvSpPr>
        <p:spPr>
          <a:xfrm>
            <a:off x="2675267" y="2184057"/>
            <a:ext cx="6714540" cy="3822662"/>
          </a:xfrm>
        </p:spPr>
        <p:txBody>
          <a:bodyPr>
            <a:normAutofit/>
          </a:bodyPr>
          <a:lstStyle/>
          <a:p>
            <a:pPr marL="342900" indent="-342900" algn="l">
              <a:buFont typeface="Arial" panose="020B0604020202020204" pitchFamily="34" charset="0"/>
              <a:buChar char="•"/>
            </a:pPr>
            <a:r>
              <a:rPr lang="en-GB" sz="1400" b="1" dirty="0">
                <a:solidFill>
                  <a:schemeClr val="tx1"/>
                </a:solidFill>
                <a:latin typeface="CCW Precursive 2" panose="03050602040000000000" pitchFamily="66" charset="0"/>
              </a:rPr>
              <a:t>One fully decodable book that supports sounds previously taught will be pinged to you via the E Collins app.  Please try and read this every day.</a:t>
            </a:r>
            <a:endParaRPr lang="en-GB" sz="1400" dirty="0">
              <a:solidFill>
                <a:schemeClr val="tx1"/>
              </a:solidFill>
            </a:endParaRPr>
          </a:p>
          <a:p>
            <a:pPr marL="342900" indent="-342900" algn="l">
              <a:buFont typeface="Arial" panose="020B0604020202020204" pitchFamily="34" charset="0"/>
              <a:buChar char="•"/>
            </a:pPr>
            <a:r>
              <a:rPr lang="en-GB" sz="1400" b="1" dirty="0">
                <a:solidFill>
                  <a:schemeClr val="tx1"/>
                </a:solidFill>
                <a:latin typeface="CCW Precursive 2" panose="03050602040000000000" pitchFamily="66" charset="0"/>
              </a:rPr>
              <a:t>Sound patters to help with correct letter formation </a:t>
            </a:r>
            <a:r>
              <a:rPr lang="en-GB" sz="1400" b="1" dirty="0" err="1">
                <a:solidFill>
                  <a:schemeClr val="tx1"/>
                </a:solidFill>
                <a:latin typeface="CCW Precursive 2" panose="03050602040000000000" pitchFamily="66" charset="0"/>
              </a:rPr>
              <a:t>eg</a:t>
            </a:r>
            <a:r>
              <a:rPr lang="en-GB" sz="1400" b="1" dirty="0">
                <a:solidFill>
                  <a:schemeClr val="tx1"/>
                </a:solidFill>
                <a:latin typeface="CCW Precursive 2" panose="03050602040000000000" pitchFamily="66" charset="0"/>
              </a:rPr>
              <a:t> down the mouse over the ear over the ear</a:t>
            </a:r>
          </a:p>
          <a:p>
            <a:pPr marL="342900" indent="-342900" algn="l">
              <a:buFont typeface="Arial" panose="020B0604020202020204" pitchFamily="34" charset="0"/>
              <a:buChar char="•"/>
            </a:pPr>
            <a:r>
              <a:rPr lang="en-GB" sz="1400" b="1" dirty="0">
                <a:solidFill>
                  <a:schemeClr val="tx1"/>
                </a:solidFill>
                <a:latin typeface="CCW Precursive 2" panose="03050602040000000000" pitchFamily="66" charset="0"/>
              </a:rPr>
              <a:t>Homework – we don’t need this to come back to school.</a:t>
            </a:r>
          </a:p>
          <a:p>
            <a:pPr marL="342900" indent="-342900" algn="l">
              <a:buFont typeface="Arial" panose="020B0604020202020204" pitchFamily="34" charset="0"/>
              <a:buChar char="•"/>
            </a:pPr>
            <a:r>
              <a:rPr lang="en-GB" sz="1400" b="1" dirty="0">
                <a:solidFill>
                  <a:schemeClr val="tx1"/>
                </a:solidFill>
                <a:latin typeface="CCW Precursive 2" panose="03050602040000000000" pitchFamily="66" charset="0"/>
              </a:rPr>
              <a:t>Sound wallets:  every Friday we will add 4 new graphemes to the sound wallet AND the harder to read words that we have learnt that week </a:t>
            </a:r>
            <a:r>
              <a:rPr lang="en-GB" sz="1400" b="1" dirty="0" err="1">
                <a:solidFill>
                  <a:schemeClr val="tx1"/>
                </a:solidFill>
                <a:latin typeface="CCW Precursive 2" panose="03050602040000000000" pitchFamily="66" charset="0"/>
              </a:rPr>
              <a:t>eg</a:t>
            </a:r>
            <a:r>
              <a:rPr lang="en-GB" sz="1400" b="1" dirty="0">
                <a:solidFill>
                  <a:schemeClr val="tx1"/>
                </a:solidFill>
                <a:latin typeface="CCW Precursive 2" panose="03050602040000000000" pitchFamily="66" charset="0"/>
              </a:rPr>
              <a:t> the.  </a:t>
            </a:r>
            <a:endParaRPr lang="en-GB" sz="1400" b="1" i="1" dirty="0">
              <a:solidFill>
                <a:schemeClr val="tx1"/>
              </a:solidFill>
              <a:latin typeface="CCW Precursive 2" panose="03050602040000000000" pitchFamily="66" charset="0"/>
            </a:endParaRPr>
          </a:p>
          <a:p>
            <a:pPr marL="342900" indent="-342900" algn="l">
              <a:buFont typeface="Arial" panose="020B0604020202020204" pitchFamily="34" charset="0"/>
              <a:buChar char="•"/>
            </a:pPr>
            <a:endParaRPr lang="en-GB" sz="1400" b="1" i="1" dirty="0">
              <a:solidFill>
                <a:schemeClr val="tx1"/>
              </a:solidFill>
              <a:latin typeface="CCW Precursive 2" panose="03050602040000000000" pitchFamily="66" charset="0"/>
            </a:endParaRPr>
          </a:p>
          <a:p>
            <a:pPr algn="l"/>
            <a:r>
              <a:rPr lang="en-GB" sz="1800" b="1" dirty="0">
                <a:solidFill>
                  <a:schemeClr val="tx1"/>
                </a:solidFill>
                <a:latin typeface="CCW Precursive 2" panose="03050602040000000000" pitchFamily="66" charset="0"/>
              </a:rPr>
              <a:t>No matter what scheme is used our aim is still the same…we want your children to learn to read and write!</a:t>
            </a:r>
          </a:p>
        </p:txBody>
      </p:sp>
    </p:spTree>
    <p:extLst>
      <p:ext uri="{BB962C8B-B14F-4D97-AF65-F5344CB8AC3E}">
        <p14:creationId xmlns:p14="http://schemas.microsoft.com/office/powerpoint/2010/main" val="41423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pPr>
            <a:r>
              <a:rPr lang="en-GB" sz="1600" dirty="0">
                <a:latin typeface="CCW Precursive 2" panose="03050602040000000000" pitchFamily="66" charset="0"/>
              </a:rPr>
              <a:t>Daily phonics sessions have started</a:t>
            </a:r>
          </a:p>
          <a:p>
            <a:pPr>
              <a:lnSpc>
                <a:spcPct val="200000"/>
              </a:lnSpc>
            </a:pPr>
            <a:r>
              <a:rPr lang="en-GB" sz="1600" b="1" dirty="0">
                <a:latin typeface="CCW Precursive 2" panose="03050602040000000000" pitchFamily="66" charset="0"/>
              </a:rPr>
              <a:t>Phonics throughout the day to review new phonemes and graphemes taught</a:t>
            </a:r>
          </a:p>
          <a:p>
            <a:pPr>
              <a:lnSpc>
                <a:spcPct val="200000"/>
              </a:lnSpc>
            </a:pPr>
            <a:r>
              <a:rPr lang="en-GB" sz="1600" dirty="0">
                <a:latin typeface="CCW Precursive 2" panose="03050602040000000000" pitchFamily="66" charset="0"/>
              </a:rPr>
              <a:t>Lots of opportunities for oral sound blending c/</a:t>
            </a:r>
            <a:r>
              <a:rPr lang="en-GB" sz="1600" dirty="0" err="1">
                <a:latin typeface="CCW Precursive 2" panose="03050602040000000000" pitchFamily="66" charset="0"/>
              </a:rPr>
              <a:t>oa</a:t>
            </a:r>
            <a:r>
              <a:rPr lang="en-GB" sz="1600" dirty="0">
                <a:latin typeface="CCW Precursive 2" panose="03050602040000000000" pitchFamily="66" charset="0"/>
              </a:rPr>
              <a:t>/t </a:t>
            </a:r>
            <a:endParaRPr lang="en-GB" sz="1600" b="1" dirty="0">
              <a:latin typeface="CCW Precursive 2" panose="03050602040000000000" pitchFamily="66" charset="0"/>
            </a:endParaRPr>
          </a:p>
          <a:p>
            <a:pPr>
              <a:lnSpc>
                <a:spcPct val="200000"/>
              </a:lnSpc>
            </a:pPr>
            <a:r>
              <a:rPr lang="en-GB" sz="1600" b="1" dirty="0">
                <a:latin typeface="CCW Precursive 2" panose="03050602040000000000" pitchFamily="66" charset="0"/>
              </a:rPr>
              <a:t>Opportunities for writing – new graphemes, words and sentences</a:t>
            </a:r>
            <a:endParaRPr lang="en-GB" sz="3500" b="1" dirty="0">
              <a:latin typeface="CCW Precursive 2" panose="03050602040000000000" pitchFamily="66" charset="0"/>
            </a:endParaRPr>
          </a:p>
        </p:txBody>
      </p:sp>
      <p:sp>
        <p:nvSpPr>
          <p:cNvPr id="5" name="Title 1"/>
          <p:cNvSpPr>
            <a:spLocks noGrp="1"/>
          </p:cNvSpPr>
          <p:nvPr>
            <p:ph type="title"/>
          </p:nvPr>
        </p:nvSpPr>
        <p:spPr>
          <a:xfrm>
            <a:off x="2933700" y="568345"/>
            <a:ext cx="8770571" cy="918710"/>
          </a:xfrm>
        </p:spPr>
        <p:txBody>
          <a:bodyPr>
            <a:normAutofit/>
          </a:bodyPr>
          <a:lstStyle/>
          <a:p>
            <a:r>
              <a:rPr lang="en-GB" sz="3200" b="1" dirty="0">
                <a:latin typeface="CCW Precursive 2" panose="03050602040000000000" pitchFamily="66" charset="0"/>
              </a:rPr>
              <a:t>How do we teach phonics?</a:t>
            </a:r>
          </a:p>
        </p:txBody>
      </p:sp>
    </p:spTree>
    <p:extLst>
      <p:ext uri="{BB962C8B-B14F-4D97-AF65-F5344CB8AC3E}">
        <p14:creationId xmlns:p14="http://schemas.microsoft.com/office/powerpoint/2010/main" val="107349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9" y="1417477"/>
            <a:ext cx="10963700" cy="5355312"/>
          </a:xfrm>
          <a:prstGeom prst="rect">
            <a:avLst/>
          </a:prstGeom>
        </p:spPr>
        <p:txBody>
          <a:bodyPr wrap="square">
            <a:spAutoFit/>
          </a:bodyPr>
          <a:lstStyle/>
          <a:p>
            <a:r>
              <a:rPr lang="en-GB" sz="2400" b="1" dirty="0">
                <a:latin typeface="CCW Precursive 2" panose="03050602040000000000" pitchFamily="66" charset="0"/>
              </a:rPr>
              <a:t>Supporting your child with reading at home:</a:t>
            </a:r>
          </a:p>
          <a:p>
            <a:endParaRPr lang="en-GB" sz="2400" dirty="0">
              <a:latin typeface="CCW Precursive 2" panose="03050602040000000000" pitchFamily="66" charset="0"/>
            </a:endParaRPr>
          </a:p>
          <a:p>
            <a:pPr marL="285750" indent="-285750">
              <a:lnSpc>
                <a:spcPct val="150000"/>
              </a:lnSpc>
              <a:buFont typeface="Arial" panose="020B0604020202020204" pitchFamily="34" charset="0"/>
              <a:buChar char="•"/>
            </a:pPr>
            <a:r>
              <a:rPr lang="en-GB" dirty="0">
                <a:latin typeface="CCW Precursive 2" panose="03050602040000000000" pitchFamily="66" charset="0"/>
              </a:rPr>
              <a:t>Try and read a bedtime story every night</a:t>
            </a:r>
          </a:p>
          <a:p>
            <a:pPr marL="285750" indent="-285750">
              <a:lnSpc>
                <a:spcPct val="150000"/>
              </a:lnSpc>
              <a:buFont typeface="Arial" panose="020B0604020202020204" pitchFamily="34" charset="0"/>
              <a:buChar char="•"/>
            </a:pPr>
            <a:r>
              <a:rPr lang="en-GB" dirty="0">
                <a:latin typeface="CCW Precursive 2" panose="03050602040000000000" pitchFamily="66" charset="0"/>
              </a:rPr>
              <a:t>Reading to your child </a:t>
            </a:r>
            <a:r>
              <a:rPr lang="en-GB" b="1" i="1" dirty="0">
                <a:latin typeface="CCW Precursive 2" panose="03050602040000000000" pitchFamily="66" charset="0"/>
              </a:rPr>
              <a:t>will</a:t>
            </a:r>
            <a:r>
              <a:rPr lang="en-GB" b="1" dirty="0">
                <a:latin typeface="CCW Precursive 2" panose="03050602040000000000" pitchFamily="66" charset="0"/>
              </a:rPr>
              <a:t> </a:t>
            </a:r>
            <a:r>
              <a:rPr lang="en-GB" dirty="0">
                <a:latin typeface="CCW Precursive 2" panose="03050602040000000000" pitchFamily="66" charset="0"/>
              </a:rPr>
              <a:t>improve their outcomes</a:t>
            </a:r>
          </a:p>
          <a:p>
            <a:pPr marL="285750" indent="-285750">
              <a:lnSpc>
                <a:spcPct val="150000"/>
              </a:lnSpc>
              <a:buFont typeface="Arial" panose="020B0604020202020204" pitchFamily="34" charset="0"/>
              <a:buChar char="•"/>
            </a:pPr>
            <a:r>
              <a:rPr lang="en-GB" dirty="0">
                <a:latin typeface="CCW Precursive 2" panose="03050602040000000000" pitchFamily="66" charset="0"/>
              </a:rPr>
              <a:t>We will only send home entirely decodable books</a:t>
            </a:r>
          </a:p>
          <a:p>
            <a:pPr marL="285750" indent="-285750">
              <a:lnSpc>
                <a:spcPct val="150000"/>
              </a:lnSpc>
              <a:buFont typeface="Arial" panose="020B0604020202020204" pitchFamily="34" charset="0"/>
              <a:buChar char="•"/>
            </a:pPr>
            <a:r>
              <a:rPr lang="en-GB" dirty="0">
                <a:latin typeface="CCW Precursive 2" panose="03050602040000000000" pitchFamily="66" charset="0"/>
                <a:hlinkClick r:id="rId3"/>
              </a:rPr>
              <a:t>We only use pure sounds when decoding (no ‘uh’ after the sound)</a:t>
            </a:r>
            <a:endParaRPr lang="en-GB" dirty="0">
              <a:latin typeface="CCW Precursive 2" panose="03050602040000000000" pitchFamily="66" charset="0"/>
            </a:endParaRPr>
          </a:p>
          <a:p>
            <a:pPr marL="285750" indent="-285750">
              <a:lnSpc>
                <a:spcPct val="150000"/>
              </a:lnSpc>
              <a:buFont typeface="Arial" panose="020B0604020202020204" pitchFamily="34" charset="0"/>
              <a:buChar char="•"/>
            </a:pPr>
            <a:r>
              <a:rPr lang="en-GB" dirty="0">
                <a:latin typeface="CCW Precursive 2" panose="03050602040000000000" pitchFamily="66" charset="0"/>
              </a:rPr>
              <a:t>We want them to practise reading their every day of the week working on these skills:</a:t>
            </a:r>
          </a:p>
          <a:p>
            <a:pPr marL="1200150" lvl="2" indent="-285750">
              <a:lnSpc>
                <a:spcPct val="150000"/>
              </a:lnSpc>
              <a:buFont typeface="Arial" panose="020B0604020202020204" pitchFamily="34" charset="0"/>
              <a:buChar char="•"/>
            </a:pPr>
            <a:r>
              <a:rPr lang="en-GB" dirty="0">
                <a:latin typeface="CCW Precursive 2" panose="03050602040000000000" pitchFamily="66" charset="0"/>
              </a:rPr>
              <a:t>Decoding</a:t>
            </a:r>
          </a:p>
          <a:p>
            <a:pPr marL="1200150" lvl="2" indent="-285750">
              <a:lnSpc>
                <a:spcPct val="150000"/>
              </a:lnSpc>
              <a:buFont typeface="Arial" panose="020B0604020202020204" pitchFamily="34" charset="0"/>
              <a:buChar char="•"/>
            </a:pPr>
            <a:r>
              <a:rPr lang="en-GB" dirty="0">
                <a:latin typeface="CCW Precursive 2" panose="03050602040000000000" pitchFamily="66" charset="0"/>
              </a:rPr>
              <a:t>Fluency</a:t>
            </a:r>
          </a:p>
          <a:p>
            <a:pPr marL="1200150" lvl="2" indent="-285750">
              <a:lnSpc>
                <a:spcPct val="150000"/>
              </a:lnSpc>
              <a:buFont typeface="Arial" panose="020B0604020202020204" pitchFamily="34" charset="0"/>
              <a:buChar char="•"/>
            </a:pPr>
            <a:r>
              <a:rPr lang="en-GB" dirty="0">
                <a:latin typeface="CCW Precursive 2" panose="03050602040000000000" pitchFamily="66" charset="0"/>
              </a:rPr>
              <a:t>Expression</a:t>
            </a:r>
          </a:p>
          <a:p>
            <a:pPr marL="1200150" lvl="2" indent="-285750">
              <a:lnSpc>
                <a:spcPct val="150000"/>
              </a:lnSpc>
              <a:buFont typeface="Arial" panose="020B0604020202020204" pitchFamily="34" charset="0"/>
              <a:buChar char="•"/>
            </a:pPr>
            <a:r>
              <a:rPr lang="en-GB" dirty="0">
                <a:latin typeface="CCW Precursive 2" panose="03050602040000000000" pitchFamily="66" charset="0"/>
              </a:rPr>
              <a:t>Comprehension </a:t>
            </a:r>
          </a:p>
          <a:p>
            <a:pPr marL="1200150" lvl="2" indent="-285750">
              <a:lnSpc>
                <a:spcPct val="150000"/>
              </a:lnSpc>
              <a:buFont typeface="Arial" panose="020B0604020202020204" pitchFamily="34" charset="0"/>
              <a:buChar char="•"/>
            </a:pPr>
            <a:endParaRPr lang="en-GB" dirty="0">
              <a:latin typeface="CCW Precursive 2" panose="03050602040000000000" pitchFamily="66" charset="0"/>
            </a:endParaRPr>
          </a:p>
          <a:p>
            <a:endParaRPr lang="en-GB" sz="2400" dirty="0">
              <a:latin typeface="CCW Precursive 2" panose="03050602040000000000" pitchFamily="66" charset="0"/>
            </a:endParaRPr>
          </a:p>
        </p:txBody>
      </p:sp>
    </p:spTree>
    <p:extLst>
      <p:ext uri="{BB962C8B-B14F-4D97-AF65-F5344CB8AC3E}">
        <p14:creationId xmlns:p14="http://schemas.microsoft.com/office/powerpoint/2010/main" val="309610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515" y="549259"/>
            <a:ext cx="10963700" cy="5955476"/>
          </a:xfrm>
          <a:prstGeom prst="rect">
            <a:avLst/>
          </a:prstGeom>
        </p:spPr>
        <p:txBody>
          <a:bodyPr wrap="square">
            <a:spAutoFit/>
          </a:bodyPr>
          <a:lstStyle/>
          <a:p>
            <a:r>
              <a:rPr lang="en-GB" sz="2400" b="1" dirty="0">
                <a:latin typeface="CCW Precursive 2" panose="03050602040000000000" pitchFamily="66" charset="0"/>
              </a:rPr>
              <a:t>Supporting your child with reading at home:</a:t>
            </a:r>
          </a:p>
          <a:p>
            <a:pPr>
              <a:lnSpc>
                <a:spcPct val="150000"/>
              </a:lnSpc>
            </a:pPr>
            <a:endParaRPr lang="en-GB" sz="2400" dirty="0">
              <a:latin typeface="CCW Precursive 2" panose="03050602040000000000" pitchFamily="66" charset="0"/>
            </a:endParaRPr>
          </a:p>
          <a:p>
            <a:pPr marL="285750" indent="-285750">
              <a:lnSpc>
                <a:spcPct val="150000"/>
              </a:lnSpc>
              <a:buFont typeface="Arial" panose="020B0604020202020204" pitchFamily="34" charset="0"/>
              <a:buChar char="•"/>
            </a:pPr>
            <a:r>
              <a:rPr lang="en-GB" dirty="0">
                <a:latin typeface="CCW Precursive 2" panose="03050602040000000000" pitchFamily="66" charset="0"/>
              </a:rPr>
              <a:t>Make sure that they are making sense of the text not just reading it as a process:  </a:t>
            </a:r>
          </a:p>
          <a:p>
            <a:pPr marL="742950" lvl="1" indent="-285750">
              <a:lnSpc>
                <a:spcPct val="150000"/>
              </a:lnSpc>
              <a:buFont typeface="Arial" panose="020B0604020202020204" pitchFamily="34" charset="0"/>
              <a:buChar char="•"/>
            </a:pPr>
            <a:r>
              <a:rPr lang="en-GB" dirty="0">
                <a:latin typeface="CCW Precursive 2" panose="03050602040000000000" pitchFamily="66" charset="0"/>
              </a:rPr>
              <a:t>Ask questions</a:t>
            </a:r>
          </a:p>
          <a:p>
            <a:pPr marL="742950" lvl="1" indent="-285750">
              <a:lnSpc>
                <a:spcPct val="150000"/>
              </a:lnSpc>
              <a:buFont typeface="Arial" panose="020B0604020202020204" pitchFamily="34" charset="0"/>
              <a:buChar char="•"/>
            </a:pPr>
            <a:r>
              <a:rPr lang="en-GB" dirty="0">
                <a:latin typeface="CCW Precursive 2" panose="03050602040000000000" pitchFamily="66" charset="0"/>
              </a:rPr>
              <a:t>Predict what might happen on the next page or at the end</a:t>
            </a:r>
          </a:p>
          <a:p>
            <a:pPr marL="742950" lvl="1" indent="-285750">
              <a:lnSpc>
                <a:spcPct val="150000"/>
              </a:lnSpc>
              <a:buFont typeface="Arial" panose="020B0604020202020204" pitchFamily="34" charset="0"/>
              <a:buChar char="•"/>
            </a:pPr>
            <a:r>
              <a:rPr lang="en-GB" dirty="0">
                <a:latin typeface="CCW Precursive 2" panose="03050602040000000000" pitchFamily="66" charset="0"/>
              </a:rPr>
              <a:t>Think of an alternative ending</a:t>
            </a:r>
          </a:p>
          <a:p>
            <a:pPr marL="285750" indent="-285750">
              <a:lnSpc>
                <a:spcPct val="150000"/>
              </a:lnSpc>
              <a:buFont typeface="Arial" panose="020B0604020202020204" pitchFamily="34" charset="0"/>
              <a:buChar char="•"/>
            </a:pPr>
            <a:endParaRPr lang="en-GB" dirty="0">
              <a:latin typeface="CCW Precursive 2" panose="03050602040000000000" pitchFamily="66" charset="0"/>
            </a:endParaRPr>
          </a:p>
          <a:p>
            <a:pPr marL="285750" indent="-285750">
              <a:lnSpc>
                <a:spcPct val="150000"/>
              </a:lnSpc>
              <a:buFont typeface="Arial" panose="020B0604020202020204" pitchFamily="34" charset="0"/>
              <a:buChar char="•"/>
            </a:pPr>
            <a:r>
              <a:rPr lang="en-GB" dirty="0">
                <a:latin typeface="CCW Precursive 2" panose="03050602040000000000" pitchFamily="66" charset="0"/>
              </a:rPr>
              <a:t>Not all books are stories (fiction).  We are learning that we can retrieve information from books and we call these information books (non fiction).</a:t>
            </a:r>
          </a:p>
          <a:p>
            <a:pPr marL="285750" indent="-285750">
              <a:lnSpc>
                <a:spcPct val="150000"/>
              </a:lnSpc>
              <a:buFont typeface="Arial" panose="020B0604020202020204" pitchFamily="34" charset="0"/>
              <a:buChar char="•"/>
            </a:pPr>
            <a:endParaRPr lang="en-GB" dirty="0">
              <a:latin typeface="CCW Precursive 2" panose="03050602040000000000" pitchFamily="66" charset="0"/>
            </a:endParaRPr>
          </a:p>
          <a:p>
            <a:pPr marL="285750" indent="-285750">
              <a:lnSpc>
                <a:spcPct val="150000"/>
              </a:lnSpc>
              <a:buFont typeface="Arial" panose="020B0604020202020204" pitchFamily="34" charset="0"/>
              <a:buChar char="•"/>
            </a:pPr>
            <a:r>
              <a:rPr lang="en-GB" dirty="0">
                <a:latin typeface="CCW Precursive 2" panose="03050602040000000000" pitchFamily="66" charset="0"/>
              </a:rPr>
              <a:t>Your child will change their library book every Friday – this will not be decodable.  Please try and remember to send the library book back to school before the Friday visit.</a:t>
            </a:r>
          </a:p>
          <a:p>
            <a:pPr marL="285750" indent="-285750">
              <a:lnSpc>
                <a:spcPct val="150000"/>
              </a:lnSpc>
              <a:buFont typeface="Arial" panose="020B0604020202020204" pitchFamily="34" charset="0"/>
              <a:buChar char="•"/>
            </a:pPr>
            <a:endParaRPr lang="en-GB" dirty="0">
              <a:latin typeface="CCW Precursive 2" panose="03050602040000000000" pitchFamily="66" charset="0"/>
            </a:endParaRPr>
          </a:p>
          <a:p>
            <a:endParaRPr lang="en-GB" sz="2400" dirty="0">
              <a:latin typeface="CCW Precursive 2" panose="03050602040000000000" pitchFamily="66" charset="0"/>
            </a:endParaRPr>
          </a:p>
        </p:txBody>
      </p:sp>
    </p:spTree>
    <p:extLst>
      <p:ext uri="{BB962C8B-B14F-4D97-AF65-F5344CB8AC3E}">
        <p14:creationId xmlns:p14="http://schemas.microsoft.com/office/powerpoint/2010/main" val="3905618464"/>
      </p:ext>
    </p:extLst>
  </p:cSld>
  <p:clrMapOvr>
    <a:masterClrMapping/>
  </p:clrMapOvr>
</p:sld>
</file>

<file path=ppt/theme/theme1.xml><?xml version="1.0" encoding="utf-8"?>
<a:theme xmlns:a="http://schemas.openxmlformats.org/drawingml/2006/main" name="Feathere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7527</TotalTime>
  <Words>1607</Words>
  <Application>Microsoft Office PowerPoint</Application>
  <PresentationFormat>Widescreen</PresentationFormat>
  <Paragraphs>204</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CCW Precursive 2</vt:lpstr>
      <vt:lpstr>Century Schoolbook</vt:lpstr>
      <vt:lpstr>Comic Sans MS</vt:lpstr>
      <vt:lpstr>Corbel</vt:lpstr>
      <vt:lpstr>Feathered</vt:lpstr>
      <vt:lpstr>EYFS   Reading &amp; Writing Workshop  </vt:lpstr>
      <vt:lpstr>What are we going to cover?</vt:lpstr>
      <vt:lpstr>What is Phonics?</vt:lpstr>
      <vt:lpstr>PowerPoint Presentation</vt:lpstr>
      <vt:lpstr>What is Little Wandle Letters and Sounds?</vt:lpstr>
      <vt:lpstr>We will share with you…</vt:lpstr>
      <vt:lpstr>How do we teach phonics?</vt:lpstr>
      <vt:lpstr>PowerPoint Presentation</vt:lpstr>
      <vt:lpstr>PowerPoint Presentation</vt:lpstr>
      <vt:lpstr>Harder to Read Words &amp; Homework</vt:lpstr>
      <vt:lpstr>The Early Learning Goal for Word Reading</vt:lpstr>
      <vt:lpstr>The Early Learning Goal for Comprehension</vt:lpstr>
      <vt:lpstr>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Early Learning Goal for Writing</vt:lpstr>
      <vt:lpstr>PowerPoint Presentation</vt:lpstr>
      <vt:lpstr>Useful websites:</vt:lpstr>
      <vt:lpstr>Any other business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Stage Reading &amp; Writing</dc:title>
  <dc:creator>Staff</dc:creator>
  <cp:lastModifiedBy>K Holland</cp:lastModifiedBy>
  <cp:revision>87</cp:revision>
  <cp:lastPrinted>2021-09-29T13:57:52Z</cp:lastPrinted>
  <dcterms:created xsi:type="dcterms:W3CDTF">2016-09-23T18:30:32Z</dcterms:created>
  <dcterms:modified xsi:type="dcterms:W3CDTF">2024-10-15T09:18:14Z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2024-10-15T09:12:34Z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c5a5007f-3f84-4671-899e-ff07e7938758</vt:lpwstr>
  </property>
  <property fmtid="{D5CDD505-2E9C-101B-9397-08002B2CF9AE}" pid="7" name="MSIP_Label_defa4170-0d19-0005-0004-bc88714345d2_ActionId">
    <vt:lpwstr>01b90ae9-fc98-4044-946f-0cc64ab33550</vt:lpwstr>
  </property>
  <property fmtid="{D5CDD505-2E9C-101B-9397-08002B2CF9AE}" pid="8" name="MSIP_Label_defa4170-0d19-0005-0004-bc88714345d2_ContentBits">
    <vt:lpwstr>0</vt:lpwstr>
  </property>
</Properties>
</file>